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5" r:id="rId1"/>
  </p:sldMasterIdLst>
  <p:notesMasterIdLst>
    <p:notesMasterId r:id="rId72"/>
  </p:notesMasterIdLst>
  <p:sldIdLst>
    <p:sldId id="298" r:id="rId2"/>
    <p:sldId id="300" r:id="rId3"/>
    <p:sldId id="301" r:id="rId4"/>
    <p:sldId id="302" r:id="rId5"/>
    <p:sldId id="266" r:id="rId6"/>
    <p:sldId id="270" r:id="rId7"/>
    <p:sldId id="267" r:id="rId8"/>
    <p:sldId id="262" r:id="rId9"/>
    <p:sldId id="269" r:id="rId10"/>
    <p:sldId id="271" r:id="rId11"/>
    <p:sldId id="389" r:id="rId12"/>
    <p:sldId id="304" r:id="rId13"/>
    <p:sldId id="274" r:id="rId14"/>
    <p:sldId id="264" r:id="rId15"/>
    <p:sldId id="265" r:id="rId16"/>
    <p:sldId id="285" r:id="rId17"/>
    <p:sldId id="306" r:id="rId18"/>
    <p:sldId id="286" r:id="rId19"/>
    <p:sldId id="275" r:id="rId20"/>
    <p:sldId id="273" r:id="rId21"/>
    <p:sldId id="295" r:id="rId22"/>
    <p:sldId id="296" r:id="rId23"/>
    <p:sldId id="278" r:id="rId24"/>
    <p:sldId id="276" r:id="rId25"/>
    <p:sldId id="277" r:id="rId26"/>
    <p:sldId id="279" r:id="rId27"/>
    <p:sldId id="287" r:id="rId28"/>
    <p:sldId id="280" r:id="rId29"/>
    <p:sldId id="281" r:id="rId30"/>
    <p:sldId id="282" r:id="rId31"/>
    <p:sldId id="292" r:id="rId32"/>
    <p:sldId id="294" r:id="rId33"/>
    <p:sldId id="288" r:id="rId34"/>
    <p:sldId id="299" r:id="rId35"/>
    <p:sldId id="284" r:id="rId36"/>
    <p:sldId id="353" r:id="rId37"/>
    <p:sldId id="354" r:id="rId38"/>
    <p:sldId id="355" r:id="rId39"/>
    <p:sldId id="356" r:id="rId40"/>
    <p:sldId id="357" r:id="rId41"/>
    <p:sldId id="359" r:id="rId42"/>
    <p:sldId id="289" r:id="rId43"/>
    <p:sldId id="308" r:id="rId44"/>
    <p:sldId id="290" r:id="rId45"/>
    <p:sldId id="291" r:id="rId46"/>
    <p:sldId id="341" r:id="rId47"/>
    <p:sldId id="326" r:id="rId48"/>
    <p:sldId id="327" r:id="rId49"/>
    <p:sldId id="329" r:id="rId50"/>
    <p:sldId id="330" r:id="rId51"/>
    <p:sldId id="332" r:id="rId52"/>
    <p:sldId id="333" r:id="rId53"/>
    <p:sldId id="379" r:id="rId54"/>
    <p:sldId id="260" r:id="rId55"/>
    <p:sldId id="259" r:id="rId56"/>
    <p:sldId id="381" r:id="rId57"/>
    <p:sldId id="257" r:id="rId58"/>
    <p:sldId id="258" r:id="rId59"/>
    <p:sldId id="382" r:id="rId60"/>
    <p:sldId id="390" r:id="rId61"/>
    <p:sldId id="391" r:id="rId62"/>
    <p:sldId id="338" r:id="rId63"/>
    <p:sldId id="339" r:id="rId64"/>
    <p:sldId id="343" r:id="rId65"/>
    <p:sldId id="383" r:id="rId66"/>
    <p:sldId id="384" r:id="rId67"/>
    <p:sldId id="385" r:id="rId68"/>
    <p:sldId id="346" r:id="rId69"/>
    <p:sldId id="392" r:id="rId70"/>
    <p:sldId id="386" r:id="rId7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48" autoAdjust="0"/>
    <p:restoredTop sz="87310" autoAdjust="0"/>
  </p:normalViewPr>
  <p:slideViewPr>
    <p:cSldViewPr snapToGrid="0" snapToObjects="1">
      <p:cViewPr varScale="1">
        <p:scale>
          <a:sx n="174" d="100"/>
          <a:sy n="174" d="100"/>
        </p:scale>
        <p:origin x="1048" y="176"/>
      </p:cViewPr>
      <p:guideLst>
        <p:guide orient="horz" pos="1620"/>
        <p:guide pos="2880"/>
      </p:guideLst>
    </p:cSldViewPr>
  </p:slideViewPr>
  <p:outlineViewPr>
    <p:cViewPr>
      <p:scale>
        <a:sx n="33" d="100"/>
        <a:sy n="33" d="100"/>
      </p:scale>
      <p:origin x="0" y="296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79FAA1-884F-A244-B153-E5B5D706F482}" type="datetimeFigureOut">
              <a:rPr lang="en-US" smtClean="0"/>
              <a:t>5/6/26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5DD816-EA4F-BF48-BB45-5B57BF6F6D28}" type="slidenum">
              <a:rPr lang="en-US" smtClean="0"/>
              <a:t>‹#›</a:t>
            </a:fld>
            <a:endParaRPr lang="en-US"/>
          </a:p>
        </p:txBody>
      </p:sp>
    </p:spTree>
    <p:extLst>
      <p:ext uri="{BB962C8B-B14F-4D97-AF65-F5344CB8AC3E}">
        <p14:creationId xmlns:p14="http://schemas.microsoft.com/office/powerpoint/2010/main" val="34847639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ciencedirect.com/science/article/pii/S0092867414014974?via%3Dihub#figs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Explain telomere pattern.</a:t>
            </a:r>
          </a:p>
          <a:p>
            <a:r>
              <a:rPr lang="en-US" baseline="0" dirty="0"/>
              <a:t>Say that every entry is an integer.</a:t>
            </a:r>
          </a:p>
          <a:p>
            <a:endParaRPr lang="en-US" baseline="0" dirty="0"/>
          </a:p>
        </p:txBody>
      </p:sp>
      <p:sp>
        <p:nvSpPr>
          <p:cNvPr id="4" name="Slide Number Placeholder 3"/>
          <p:cNvSpPr>
            <a:spLocks noGrp="1"/>
          </p:cNvSpPr>
          <p:nvPr>
            <p:ph type="sldNum" sz="quarter" idx="10"/>
          </p:nvPr>
        </p:nvSpPr>
        <p:spPr/>
        <p:txBody>
          <a:bodyPr/>
          <a:lstStyle/>
          <a:p>
            <a:fld id="{C1DDDF98-419B-5D43-A4DB-51A399AA52F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73771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INCLUDE POWER LAW</a:t>
            </a:r>
            <a:r>
              <a:rPr lang="en-US" baseline="0"/>
              <a:t> FIT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E022E-7490-3544-91E1-936987F2D9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885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To annotate domains, we apply an “arrowhead” transformation, defined as </a:t>
            </a:r>
            <a:r>
              <a:rPr lang="en-US" sz="1200" b="0" i="1" kern="1200" dirty="0" err="1">
                <a:solidFill>
                  <a:schemeClr val="tx1"/>
                </a:solidFill>
                <a:effectLst/>
                <a:latin typeface="+mn-lt"/>
                <a:ea typeface="+mn-ea"/>
                <a:cs typeface="+mn-cs"/>
              </a:rPr>
              <a:t>A</a:t>
            </a:r>
            <a:r>
              <a:rPr lang="en-US" sz="1200" b="0" i="1" kern="1200" baseline="-25000" dirty="0" err="1">
                <a:solidFill>
                  <a:schemeClr val="tx1"/>
                </a:solidFill>
                <a:effectLst/>
                <a:latin typeface="+mn-lt"/>
                <a:ea typeface="+mn-ea"/>
                <a:cs typeface="+mn-cs"/>
              </a:rPr>
              <a:t>i,i+d</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t>
            </a:r>
            <a:r>
              <a:rPr lang="en-US" sz="1200" b="0" i="1" kern="1200" baseline="30000" dirty="0" err="1">
                <a:solidFill>
                  <a:schemeClr val="tx1"/>
                </a:solidFill>
                <a:effectLst/>
                <a:latin typeface="+mn-lt"/>
                <a:ea typeface="+mn-ea"/>
                <a:cs typeface="+mn-cs"/>
              </a:rPr>
              <a:t>∗</a:t>
            </a:r>
            <a:r>
              <a:rPr lang="en-US" sz="1200" b="0" i="1" kern="1200" baseline="-25000" dirty="0" err="1">
                <a:solidFill>
                  <a:schemeClr val="tx1"/>
                </a:solidFill>
                <a:effectLst/>
                <a:latin typeface="+mn-lt"/>
                <a:ea typeface="+mn-ea"/>
                <a:cs typeface="+mn-cs"/>
              </a:rPr>
              <a:t>i,i-d</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t>
            </a:r>
            <a:r>
              <a:rPr lang="en-US" sz="1200" b="0" i="1" kern="1200" baseline="30000" dirty="0" err="1">
                <a:solidFill>
                  <a:schemeClr val="tx1"/>
                </a:solidFill>
                <a:effectLst/>
                <a:latin typeface="+mn-lt"/>
                <a:ea typeface="+mn-ea"/>
                <a:cs typeface="+mn-cs"/>
              </a:rPr>
              <a:t>∗</a:t>
            </a:r>
            <a:r>
              <a:rPr lang="en-US" sz="1200" b="0" i="1" kern="1200" baseline="-25000" dirty="0" err="1">
                <a:solidFill>
                  <a:schemeClr val="tx1"/>
                </a:solidFill>
                <a:effectLst/>
                <a:latin typeface="+mn-lt"/>
                <a:ea typeface="+mn-ea"/>
                <a:cs typeface="+mn-cs"/>
              </a:rPr>
              <a:t>i,i+d</a:t>
            </a:r>
            <a:r>
              <a:rPr lang="en-US" sz="1200" b="0" i="1" kern="1200" dirty="0">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M</a:t>
            </a:r>
            <a:r>
              <a:rPr lang="en-US" sz="1200" b="0" i="1" kern="1200" baseline="30000" dirty="0" err="1">
                <a:solidFill>
                  <a:schemeClr val="tx1"/>
                </a:solidFill>
                <a:effectLst/>
                <a:latin typeface="+mn-lt"/>
                <a:ea typeface="+mn-ea"/>
                <a:cs typeface="+mn-cs"/>
              </a:rPr>
              <a:t>∗</a:t>
            </a:r>
            <a:r>
              <a:rPr lang="en-US" sz="1200" b="0" i="1" kern="1200" baseline="-25000" dirty="0" err="1">
                <a:solidFill>
                  <a:schemeClr val="tx1"/>
                </a:solidFill>
                <a:effectLst/>
                <a:latin typeface="+mn-lt"/>
                <a:ea typeface="+mn-ea"/>
                <a:cs typeface="+mn-cs"/>
              </a:rPr>
              <a:t>i,i−d</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M</a:t>
            </a:r>
            <a:r>
              <a:rPr lang="en-US" sz="1200" b="0" i="1" kern="1200" baseline="30000" dirty="0" err="1">
                <a:solidFill>
                  <a:schemeClr val="tx1"/>
                </a:solidFill>
                <a:effectLst/>
                <a:latin typeface="+mn-lt"/>
                <a:ea typeface="+mn-ea"/>
                <a:cs typeface="+mn-cs"/>
              </a:rPr>
              <a:t>∗</a:t>
            </a:r>
            <a:r>
              <a:rPr lang="en-US" sz="1200" b="0" i="1" kern="1200" baseline="-25000" dirty="0" err="1">
                <a:solidFill>
                  <a:schemeClr val="tx1"/>
                </a:solidFill>
                <a:effectLst/>
                <a:latin typeface="+mn-lt"/>
                <a:ea typeface="+mn-ea"/>
                <a:cs typeface="+mn-cs"/>
              </a:rPr>
              <a:t>i,i+d</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M</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denotes the normalized contact matrix (see </a:t>
            </a:r>
            <a:r>
              <a:rPr lang="en-US" sz="1200" b="0" i="0" u="none" strike="noStrike" kern="1200" dirty="0">
                <a:solidFill>
                  <a:schemeClr val="tx1"/>
                </a:solidFill>
                <a:effectLst/>
                <a:latin typeface="+mn-lt"/>
                <a:ea typeface="+mn-ea"/>
                <a:cs typeface="+mn-cs"/>
                <a:hlinkClick r:id="rId3"/>
              </a:rPr>
              <a:t>Figures S2</a:t>
            </a:r>
            <a:r>
              <a:rPr lang="en-US" sz="1200" b="0" i="0" kern="1200" dirty="0">
                <a:solidFill>
                  <a:schemeClr val="tx1"/>
                </a:solidFill>
                <a:effectLst/>
                <a:latin typeface="+mn-lt"/>
                <a:ea typeface="+mn-ea"/>
                <a:cs typeface="+mn-cs"/>
              </a:rPr>
              <a:t>A–S2F). This is equivalent to calculating a matrix equal to −1</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(observed/expected − 1), where the expected model controls for local background and distance from the diagonal in the simplest possible way: the “expected” value at </a:t>
            </a:r>
            <a:r>
              <a:rPr lang="en-US" sz="1200" b="0" i="1" kern="1200" dirty="0" err="1">
                <a:solidFill>
                  <a:schemeClr val="tx1"/>
                </a:solidFill>
                <a:effectLst/>
                <a:latin typeface="+mn-lt"/>
                <a:ea typeface="+mn-ea"/>
                <a:cs typeface="+mn-cs"/>
              </a:rPr>
              <a:t>i,i</a:t>
            </a:r>
            <a:r>
              <a:rPr lang="en-US" sz="1200" b="0" i="1" kern="1200" dirty="0">
                <a:solidFill>
                  <a:schemeClr val="tx1"/>
                </a:solidFill>
                <a:effectLst/>
                <a:latin typeface="+mn-lt"/>
                <a:ea typeface="+mn-ea"/>
                <a:cs typeface="+mn-cs"/>
              </a:rPr>
              <a:t> + d</a:t>
            </a:r>
            <a:r>
              <a:rPr lang="en-US" sz="1200" b="0" i="0" kern="1200" dirty="0">
                <a:solidFill>
                  <a:schemeClr val="tx1"/>
                </a:solidFill>
                <a:effectLst/>
                <a:latin typeface="+mn-lt"/>
                <a:ea typeface="+mn-ea"/>
                <a:cs typeface="+mn-cs"/>
              </a:rPr>
              <a:t> is simply the mean of the observed values at </a:t>
            </a:r>
            <a:r>
              <a:rPr lang="en-US" sz="1200" b="0" i="1" kern="1200" dirty="0" err="1">
                <a:solidFill>
                  <a:schemeClr val="tx1"/>
                </a:solidFill>
                <a:effectLst/>
                <a:latin typeface="+mn-lt"/>
                <a:ea typeface="+mn-ea"/>
                <a:cs typeface="+mn-cs"/>
              </a:rPr>
              <a:t>i,i</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and </a:t>
            </a:r>
            <a:r>
              <a:rPr lang="en-US" sz="1200" b="0" i="1" kern="1200" dirty="0" err="1">
                <a:solidFill>
                  <a:schemeClr val="tx1"/>
                </a:solidFill>
                <a:effectLst/>
                <a:latin typeface="+mn-lt"/>
                <a:ea typeface="+mn-ea"/>
                <a:cs typeface="+mn-cs"/>
              </a:rPr>
              <a:t>i,i</a:t>
            </a:r>
            <a:r>
              <a:rPr lang="en-US" sz="1200" b="0" i="1" kern="1200" dirty="0">
                <a:solidFill>
                  <a:schemeClr val="tx1"/>
                </a:solidFill>
                <a:effectLst/>
                <a:latin typeface="+mn-lt"/>
                <a:ea typeface="+mn-ea"/>
                <a:cs typeface="+mn-cs"/>
              </a:rPr>
              <a:t> + d</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a:t>
            </a:r>
            <a:r>
              <a:rPr lang="en-US" sz="1200" b="0" i="1" kern="1200" baseline="-25000" dirty="0" err="1">
                <a:solidFill>
                  <a:schemeClr val="tx1"/>
                </a:solidFill>
                <a:effectLst/>
                <a:latin typeface="+mn-lt"/>
                <a:ea typeface="+mn-ea"/>
                <a:cs typeface="+mn-cs"/>
              </a:rPr>
              <a:t>i,i+d</a:t>
            </a:r>
            <a:r>
              <a:rPr lang="en-US" sz="1200" b="0" i="0" kern="1200" dirty="0">
                <a:solidFill>
                  <a:schemeClr val="tx1"/>
                </a:solidFill>
                <a:effectLst/>
                <a:latin typeface="+mn-lt"/>
                <a:ea typeface="+mn-ea"/>
                <a:cs typeface="+mn-cs"/>
              </a:rPr>
              <a:t> will be strongly positive if locus </a:t>
            </a:r>
            <a:r>
              <a:rPr lang="en-US" sz="1200" b="0" i="1"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is inside a domain and locus </a:t>
            </a:r>
            <a:r>
              <a:rPr lang="en-US" sz="1200" b="0" i="1" kern="1200" dirty="0" err="1">
                <a:solidFill>
                  <a:schemeClr val="tx1"/>
                </a:solidFill>
                <a:effectLst/>
                <a:latin typeface="+mn-lt"/>
                <a:ea typeface="+mn-ea"/>
                <a:cs typeface="+mn-cs"/>
              </a:rPr>
              <a:t>i</a:t>
            </a:r>
            <a:r>
              <a:rPr lang="en-US" sz="1200" b="0" i="1" kern="1200" dirty="0">
                <a:solidFill>
                  <a:schemeClr val="tx1"/>
                </a:solidFill>
                <a:effectLst/>
                <a:latin typeface="+mn-lt"/>
                <a:ea typeface="+mn-ea"/>
                <a:cs typeface="+mn-cs"/>
              </a:rPr>
              <a:t> + d</a:t>
            </a:r>
            <a:r>
              <a:rPr lang="en-US" sz="1200" b="0" i="0" kern="1200" dirty="0">
                <a:solidFill>
                  <a:schemeClr val="tx1"/>
                </a:solidFill>
                <a:effectLst/>
                <a:latin typeface="+mn-lt"/>
                <a:ea typeface="+mn-ea"/>
                <a:cs typeface="+mn-cs"/>
              </a:rPr>
              <a:t> is not. If the reverse is true, </a:t>
            </a:r>
            <a:r>
              <a:rPr lang="en-US" sz="1200" b="0" i="1" kern="1200" dirty="0" err="1">
                <a:solidFill>
                  <a:schemeClr val="tx1"/>
                </a:solidFill>
                <a:effectLst/>
                <a:latin typeface="+mn-lt"/>
                <a:ea typeface="+mn-ea"/>
                <a:cs typeface="+mn-cs"/>
              </a:rPr>
              <a:t>A</a:t>
            </a:r>
            <a:r>
              <a:rPr lang="en-US" sz="1200" b="0" i="1" kern="1200" baseline="-25000" dirty="0" err="1">
                <a:solidFill>
                  <a:schemeClr val="tx1"/>
                </a:solidFill>
                <a:effectLst/>
                <a:latin typeface="+mn-lt"/>
                <a:ea typeface="+mn-ea"/>
                <a:cs typeface="+mn-cs"/>
              </a:rPr>
              <a:t>i,i+d</a:t>
            </a:r>
            <a:r>
              <a:rPr lang="en-US" sz="1200" b="0" i="0" kern="1200" dirty="0">
                <a:solidFill>
                  <a:schemeClr val="tx1"/>
                </a:solidFill>
                <a:effectLst/>
                <a:latin typeface="+mn-lt"/>
                <a:ea typeface="+mn-ea"/>
                <a:cs typeface="+mn-cs"/>
              </a:rPr>
              <a:t> will be strongly negative. If the loci are both inside or both outside a domain, </a:t>
            </a:r>
            <a:r>
              <a:rPr lang="en-US" sz="1200" b="0" i="1" kern="1200" dirty="0" err="1">
                <a:solidFill>
                  <a:schemeClr val="tx1"/>
                </a:solidFill>
                <a:effectLst/>
                <a:latin typeface="+mn-lt"/>
                <a:ea typeface="+mn-ea"/>
                <a:cs typeface="+mn-cs"/>
              </a:rPr>
              <a:t>A</a:t>
            </a:r>
            <a:r>
              <a:rPr lang="en-US" sz="1200" b="0" i="1" kern="1200" baseline="-25000" dirty="0" err="1">
                <a:solidFill>
                  <a:schemeClr val="tx1"/>
                </a:solidFill>
                <a:effectLst/>
                <a:latin typeface="+mn-lt"/>
                <a:ea typeface="+mn-ea"/>
                <a:cs typeface="+mn-cs"/>
              </a:rPr>
              <a:t>i,i+d</a:t>
            </a:r>
            <a:r>
              <a:rPr lang="en-US" sz="1200" b="0" i="0" kern="1200" dirty="0">
                <a:solidFill>
                  <a:schemeClr val="tx1"/>
                </a:solidFill>
                <a:effectLst/>
                <a:latin typeface="+mn-lt"/>
                <a:ea typeface="+mn-ea"/>
                <a:cs typeface="+mn-cs"/>
              </a:rPr>
              <a:t> will be close to zero. Consequently, if there is a domain at [</a:t>
            </a:r>
            <a:r>
              <a:rPr lang="en-US" sz="1200" b="0" i="1" kern="1200" dirty="0" err="1">
                <a:solidFill>
                  <a:schemeClr val="tx1"/>
                </a:solidFill>
                <a:effectLst/>
                <a:latin typeface="+mn-lt"/>
                <a:ea typeface="+mn-ea"/>
                <a:cs typeface="+mn-cs"/>
              </a:rPr>
              <a:t>a</a:t>
            </a:r>
            <a:r>
              <a:rPr lang="en-US" sz="1200" b="0" i="0" kern="1200" dirty="0" err="1">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b</a:t>
            </a:r>
            <a:r>
              <a:rPr lang="en-US" sz="1200" b="0" i="0" kern="1200" dirty="0">
                <a:solidFill>
                  <a:schemeClr val="tx1"/>
                </a:solidFill>
                <a:effectLst/>
                <a:latin typeface="+mn-lt"/>
                <a:ea typeface="+mn-ea"/>
                <a:cs typeface="+mn-cs"/>
              </a:rPr>
              <a:t>], we find that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takes on very negative values inside a triangle whose vertices lie at [</a:t>
            </a:r>
            <a:r>
              <a:rPr lang="en-US" sz="1200" b="0" i="1" kern="1200" dirty="0" err="1">
                <a:solidFill>
                  <a:schemeClr val="tx1"/>
                </a:solidFill>
                <a:effectLst/>
                <a:latin typeface="+mn-lt"/>
                <a:ea typeface="+mn-ea"/>
                <a:cs typeface="+mn-cs"/>
              </a:rPr>
              <a:t>a</a:t>
            </a:r>
            <a:r>
              <a:rPr lang="en-US" sz="1200" b="0" i="0" kern="1200" dirty="0" err="1">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a</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a</a:t>
            </a:r>
            <a:r>
              <a:rPr lang="en-US" sz="1200" b="0" i="0" kern="1200" dirty="0" err="1">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b</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)/2,</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and very positive values inside a triangle whose vertices lie at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)/2,</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b</a:t>
            </a:r>
            <a:r>
              <a:rPr lang="en-US" sz="1200" b="0" i="0" kern="1200" dirty="0" err="1">
                <a:solidFill>
                  <a:schemeClr val="tx1"/>
                </a:solidFill>
                <a:effectLst/>
                <a:latin typeface="+mn-lt"/>
                <a:ea typeface="+mn-ea"/>
                <a:cs typeface="+mn-cs"/>
              </a:rPr>
              <a:t>,</a:t>
            </a:r>
            <a:r>
              <a:rPr lang="en-US" sz="1200" b="0" i="1" kern="1200" dirty="0" err="1">
                <a:solidFill>
                  <a:schemeClr val="tx1"/>
                </a:solidFill>
                <a:effectLst/>
                <a:latin typeface="+mn-lt"/>
                <a:ea typeface="+mn-ea"/>
                <a:cs typeface="+mn-cs"/>
              </a:rPr>
              <a:t>b</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,2</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The size and positioning of these triangles creates the arrowhead-shaped feature that replaces each domain in </a:t>
            </a:r>
            <a:r>
              <a:rPr lang="en-US" sz="1200" b="0" i="1" kern="1200" dirty="0">
                <a:solidFill>
                  <a:schemeClr val="tx1"/>
                </a:solidFill>
                <a:effectLst/>
                <a:latin typeface="+mn-lt"/>
                <a:ea typeface="+mn-ea"/>
                <a:cs typeface="+mn-cs"/>
              </a:rPr>
              <a:t>M</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 “corner score” matrix, indicating each pixel’s likelihood of lying at the corner of a domain, is efficiently calculated from the arrowhead matrix using dynamic programming.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 We apply the Arrowhead algorithm to a simulated contact map (A); the result is the Arrowhead matrix (B), where the domain has been transformed into a pair of triangles of opposite signs, named U and L. Using a heuristic scoring algorithm (with thresholds T</a:t>
            </a:r>
            <a:r>
              <a:rPr lang="en-US" sz="1200" b="0" i="0" kern="1200" baseline="-25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 0.5 and T</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0.5) we obtain the Score matrix (C), where the pixels located in the corner of the contact matrix appear as a patch of high values. The pixel with the maximum score in this patch is annotated as the domain corner, which in this case is exactly the corner of the simulated domain.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(D–F) Same as on the left, except we apply the Arrowhead algorithm to a 1.75 Mb region in chromosome 14 in our in situ GM12878 map (D). Domains are transformed into arrowheads (or pairs of red and blue triangles) in the Arrowhead matrix (E). The Score matrix (obtained using T</a:t>
            </a:r>
            <a:r>
              <a:rPr lang="en-US" sz="1200" b="0" i="0" kern="1200" baseline="-25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 0.2 and T</a:t>
            </a:r>
            <a:r>
              <a:rPr lang="en-US" sz="1200" b="0" i="0" kern="1200" baseline="-25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 0.5) identifies areas of high corner likelihoods and the maxima are marked as domain corners (F). Our domain calls for this region are shown in black in (D).</a:t>
            </a:r>
          </a:p>
          <a:p>
            <a:endParaRPr lang="en-US" dirty="0"/>
          </a:p>
        </p:txBody>
      </p:sp>
      <p:sp>
        <p:nvSpPr>
          <p:cNvPr id="4" name="Slide Number Placeholder 3"/>
          <p:cNvSpPr>
            <a:spLocks noGrp="1"/>
          </p:cNvSpPr>
          <p:nvPr>
            <p:ph type="sldNum" sz="quarter" idx="10"/>
          </p:nvPr>
        </p:nvSpPr>
        <p:spPr/>
        <p:txBody>
          <a:bodyPr/>
          <a:lstStyle/>
          <a:p>
            <a:fld id="{F15DD816-EA4F-BF48-BB45-5B57BF6F6D28}" type="slidenum">
              <a:rPr lang="en-US" smtClean="0"/>
              <a:t>70</a:t>
            </a:fld>
            <a:endParaRPr lang="en-US"/>
          </a:p>
        </p:txBody>
      </p:sp>
    </p:spTree>
    <p:extLst>
      <p:ext uri="{BB962C8B-B14F-4D97-AF65-F5344CB8AC3E}">
        <p14:creationId xmlns:p14="http://schemas.microsoft.com/office/powerpoint/2010/main" val="130747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FISH</a:t>
            </a:r>
            <a:r>
              <a:rPr lang="en-US" baseline="0" dirty="0"/>
              <a:t> is microscopy.</a:t>
            </a:r>
          </a:p>
        </p:txBody>
      </p:sp>
      <p:sp>
        <p:nvSpPr>
          <p:cNvPr id="4" name="Slide Number Placeholder 3"/>
          <p:cNvSpPr>
            <a:spLocks noGrp="1"/>
          </p:cNvSpPr>
          <p:nvPr>
            <p:ph type="sldNum" sz="quarter" idx="10"/>
          </p:nvPr>
        </p:nvSpPr>
        <p:spPr/>
        <p:txBody>
          <a:bodyPr/>
          <a:lstStyle/>
          <a:p>
            <a:fld id="{F15DD816-EA4F-BF48-BB45-5B57BF6F6D28}" type="slidenum">
              <a:rPr lang="en-US" smtClean="0"/>
              <a:t>14</a:t>
            </a:fld>
            <a:endParaRPr lang="en-US"/>
          </a:p>
        </p:txBody>
      </p:sp>
    </p:spTree>
    <p:extLst>
      <p:ext uri="{BB962C8B-B14F-4D97-AF65-F5344CB8AC3E}">
        <p14:creationId xmlns:p14="http://schemas.microsoft.com/office/powerpoint/2010/main" val="264903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DD816-EA4F-BF48-BB45-5B57BF6F6D28}" type="slidenum">
              <a:rPr lang="en-US" smtClean="0"/>
              <a:t>15</a:t>
            </a:fld>
            <a:endParaRPr lang="en-US"/>
          </a:p>
        </p:txBody>
      </p:sp>
    </p:spTree>
    <p:extLst>
      <p:ext uri="{BB962C8B-B14F-4D97-AF65-F5344CB8AC3E}">
        <p14:creationId xmlns:p14="http://schemas.microsoft.com/office/powerpoint/2010/main" val="1748521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34" charset="-128"/>
            </a:endParaRPr>
          </a:p>
        </p:txBody>
      </p:sp>
      <p:sp>
        <p:nvSpPr>
          <p:cNvPr id="18436" name="Slide Number Placeholder 3"/>
          <p:cNvSpPr>
            <a:spLocks noGrp="1"/>
          </p:cNvSpPr>
          <p:nvPr>
            <p:ph type="sldNum" sz="quarter" idx="5"/>
          </p:nvPr>
        </p:nvSpPr>
        <p:spPr bwMode="auto">
          <a:noFill/>
          <a:ln>
            <a:miter lim="800000"/>
            <a:headEnd/>
            <a:tailEnd/>
          </a:ln>
        </p:spPr>
        <p:txBody>
          <a:bodyPr/>
          <a:lstStyle/>
          <a:p>
            <a:fld id="{C6C6143E-9006-4F9D-8DAE-E09A45BE25D9}" type="slidenum">
              <a:rPr lang="en-US" smtClean="0">
                <a:latin typeface="Arial" charset="0"/>
              </a:rPr>
              <a:pPr/>
              <a:t>16</a:t>
            </a:fld>
            <a:endParaRPr lang="en-US">
              <a:latin typeface="Arial" charset="0"/>
            </a:endParaRPr>
          </a:p>
        </p:txBody>
      </p:sp>
    </p:spTree>
    <p:extLst>
      <p:ext uri="{BB962C8B-B14F-4D97-AF65-F5344CB8AC3E}">
        <p14:creationId xmlns:p14="http://schemas.microsoft.com/office/powerpoint/2010/main" val="429088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location</a:t>
            </a:r>
            <a:r>
              <a:rPr lang="en-US" baseline="0" dirty="0"/>
              <a:t> of C is symmetric.</a:t>
            </a:r>
          </a:p>
          <a:p>
            <a:endParaRPr lang="en-US" dirty="0"/>
          </a:p>
        </p:txBody>
      </p:sp>
      <p:sp>
        <p:nvSpPr>
          <p:cNvPr id="4" name="Slide Number Placeholder 3"/>
          <p:cNvSpPr>
            <a:spLocks noGrp="1"/>
          </p:cNvSpPr>
          <p:nvPr>
            <p:ph type="sldNum" sz="quarter" idx="10"/>
          </p:nvPr>
        </p:nvSpPr>
        <p:spPr/>
        <p:txBody>
          <a:bodyPr/>
          <a:lstStyle/>
          <a:p>
            <a:fld id="{F15DD816-EA4F-BF48-BB45-5B57BF6F6D28}" type="slidenum">
              <a:rPr lang="en-US" smtClean="0"/>
              <a:t>20</a:t>
            </a:fld>
            <a:endParaRPr lang="en-US"/>
          </a:p>
        </p:txBody>
      </p:sp>
    </p:spTree>
    <p:extLst>
      <p:ext uri="{BB962C8B-B14F-4D97-AF65-F5344CB8AC3E}">
        <p14:creationId xmlns:p14="http://schemas.microsoft.com/office/powerpoint/2010/main" val="269311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DD816-EA4F-BF48-BB45-5B57BF6F6D28}" type="slidenum">
              <a:rPr lang="en-US" smtClean="0"/>
              <a:t>25</a:t>
            </a:fld>
            <a:endParaRPr lang="en-US"/>
          </a:p>
        </p:txBody>
      </p:sp>
    </p:spTree>
    <p:extLst>
      <p:ext uri="{BB962C8B-B14F-4D97-AF65-F5344CB8AC3E}">
        <p14:creationId xmlns:p14="http://schemas.microsoft.com/office/powerpoint/2010/main" val="391603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DD816-EA4F-BF48-BB45-5B57BF6F6D28}" type="slidenum">
              <a:rPr lang="en-US" smtClean="0"/>
              <a:t>44</a:t>
            </a:fld>
            <a:endParaRPr lang="en-US"/>
          </a:p>
        </p:txBody>
      </p:sp>
    </p:spTree>
    <p:extLst>
      <p:ext uri="{BB962C8B-B14F-4D97-AF65-F5344CB8AC3E}">
        <p14:creationId xmlns:p14="http://schemas.microsoft.com/office/powerpoint/2010/main" val="3538725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5DD816-EA4F-BF48-BB45-5B57BF6F6D28}" type="slidenum">
              <a:rPr lang="en-US" smtClean="0"/>
              <a:t>45</a:t>
            </a:fld>
            <a:endParaRPr lang="en-US"/>
          </a:p>
        </p:txBody>
      </p:sp>
    </p:spTree>
    <p:extLst>
      <p:ext uri="{BB962C8B-B14F-4D97-AF65-F5344CB8AC3E}">
        <p14:creationId xmlns:p14="http://schemas.microsoft.com/office/powerpoint/2010/main" val="1508657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slide showing actual binomial calculation.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24B8B-41C3-A94F-B629-006CE1CFC8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6543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0F6E-B042-A149-9335-1D0FFD49B62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F1619C9-E7DF-6C4C-9712-B8A43449E0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6BDAFBB-8C3A-1F4B-89E9-52F73F27C2F0}"/>
              </a:ext>
            </a:extLst>
          </p:cNvPr>
          <p:cNvSpPr>
            <a:spLocks noGrp="1"/>
          </p:cNvSpPr>
          <p:nvPr>
            <p:ph type="dt" sz="half" idx="10"/>
          </p:nvPr>
        </p:nvSpPr>
        <p:spPr/>
        <p:txBody>
          <a:bodyPr/>
          <a:lstStyle/>
          <a:p>
            <a:fld id="{76B51B03-8241-5E40-8878-D88FE6B33F09}" type="datetime1">
              <a:rPr lang="en-US" smtClean="0"/>
              <a:t>5/6/26</a:t>
            </a:fld>
            <a:endParaRPr lang="en-US"/>
          </a:p>
        </p:txBody>
      </p:sp>
      <p:sp>
        <p:nvSpPr>
          <p:cNvPr id="5" name="Footer Placeholder 4">
            <a:extLst>
              <a:ext uri="{FF2B5EF4-FFF2-40B4-BE49-F238E27FC236}">
                <a16:creationId xmlns:a16="http://schemas.microsoft.com/office/drawing/2014/main" id="{E8DCC31B-D1BC-704C-9171-7FA8C9169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5826D-C2B1-D649-A282-473910FCF838}"/>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4001184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F966-8EF2-A146-88FC-F678A03EDD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76D1CD-C824-5148-8E04-74AB65C41D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5B3CD-9522-9B48-9622-441F3D42FEF4}"/>
              </a:ext>
            </a:extLst>
          </p:cNvPr>
          <p:cNvSpPr>
            <a:spLocks noGrp="1"/>
          </p:cNvSpPr>
          <p:nvPr>
            <p:ph type="dt" sz="half" idx="10"/>
          </p:nvPr>
        </p:nvSpPr>
        <p:spPr/>
        <p:txBody>
          <a:bodyPr/>
          <a:lstStyle/>
          <a:p>
            <a:fld id="{CE50F578-734C-AC49-91DD-D07BB0799347}" type="datetime1">
              <a:rPr lang="en-US" smtClean="0"/>
              <a:t>5/6/26</a:t>
            </a:fld>
            <a:endParaRPr lang="en-US"/>
          </a:p>
        </p:txBody>
      </p:sp>
      <p:sp>
        <p:nvSpPr>
          <p:cNvPr id="5" name="Footer Placeholder 4">
            <a:extLst>
              <a:ext uri="{FF2B5EF4-FFF2-40B4-BE49-F238E27FC236}">
                <a16:creationId xmlns:a16="http://schemas.microsoft.com/office/drawing/2014/main" id="{96536A89-6757-144F-8FB8-346287A50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BA4F0-1C61-AE47-AA6E-20D79A370653}"/>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2929082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D25940-C569-CC40-AA7E-59026E7C8D98}"/>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124174-F6B8-9E49-A25E-3CFA384775E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475E14-A0C7-DA42-B3E7-213F5CD666BD}"/>
              </a:ext>
            </a:extLst>
          </p:cNvPr>
          <p:cNvSpPr>
            <a:spLocks noGrp="1"/>
          </p:cNvSpPr>
          <p:nvPr>
            <p:ph type="dt" sz="half" idx="10"/>
          </p:nvPr>
        </p:nvSpPr>
        <p:spPr/>
        <p:txBody>
          <a:bodyPr/>
          <a:lstStyle/>
          <a:p>
            <a:fld id="{C51E1B53-FB1F-C545-BFD1-DF541C1C6C3D}" type="datetime1">
              <a:rPr lang="en-US" smtClean="0"/>
              <a:t>5/6/26</a:t>
            </a:fld>
            <a:endParaRPr lang="en-US"/>
          </a:p>
        </p:txBody>
      </p:sp>
      <p:sp>
        <p:nvSpPr>
          <p:cNvPr id="5" name="Footer Placeholder 4">
            <a:extLst>
              <a:ext uri="{FF2B5EF4-FFF2-40B4-BE49-F238E27FC236}">
                <a16:creationId xmlns:a16="http://schemas.microsoft.com/office/drawing/2014/main" id="{715B9986-5743-AD48-A045-B3A141DFC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30682-3955-CF41-BDC7-231C8A2DA725}"/>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4066744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307454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Comparison">
    <p:spTree>
      <p:nvGrpSpPr>
        <p:cNvPr id="1" name=""/>
        <p:cNvGrpSpPr/>
        <p:nvPr/>
      </p:nvGrpSpPr>
      <p:grpSpPr>
        <a:xfrm>
          <a:off x="0" y="0"/>
          <a:ext cx="0" cy="0"/>
          <a:chOff x="0" y="0"/>
          <a:chExt cx="0" cy="0"/>
        </a:xfrm>
      </p:grpSpPr>
      <p:sp>
        <p:nvSpPr>
          <p:cNvPr id="183" name="Shape 183"/>
          <p:cNvSpPr>
            <a:spLocks noGrp="1"/>
          </p:cNvSpPr>
          <p:nvPr>
            <p:ph type="body" sz="half" idx="13"/>
          </p:nvPr>
        </p:nvSpPr>
        <p:spPr>
          <a:xfrm>
            <a:off x="457200" y="1631156"/>
            <a:ext cx="4040189" cy="2963466"/>
          </a:xfrm>
          <a:prstGeom prst="rect">
            <a:avLst/>
          </a:prstGeom>
          <a:ln>
            <a:round/>
          </a:ln>
        </p:spPr>
        <p:txBody>
          <a:bodyPr lIns="54186" tIns="54186" rIns="54186" bIns="54186" anchor="t">
            <a:noAutofit/>
          </a:bodyPr>
          <a:lstStyle>
            <a:lvl1pPr marL="256149" indent="-256149" defTabSz="482163">
              <a:spcBef>
                <a:spcPts val="264"/>
              </a:spcBef>
              <a:buClr>
                <a:srgbClr val="000000"/>
              </a:buClr>
              <a:buSzPct val="100000"/>
              <a:defRPr sz="1793">
                <a:uFill>
                  <a:solidFill>
                    <a:srgbClr val="000000"/>
                  </a:solidFill>
                </a:uFill>
                <a:latin typeface="Arial"/>
                <a:ea typeface="Arial"/>
                <a:cs typeface="Arial"/>
                <a:sym typeface="Arial"/>
              </a:defRPr>
            </a:lvl1pPr>
          </a:lstStyle>
          <a:p>
            <a:r>
              <a:t>Click to edit Master text styles</a:t>
            </a:r>
          </a:p>
        </p:txBody>
      </p:sp>
      <p:sp>
        <p:nvSpPr>
          <p:cNvPr id="184" name="Shape 184"/>
          <p:cNvSpPr>
            <a:spLocks noGrp="1"/>
          </p:cNvSpPr>
          <p:nvPr>
            <p:ph type="body" sz="quarter" idx="14"/>
          </p:nvPr>
        </p:nvSpPr>
        <p:spPr>
          <a:xfrm>
            <a:off x="4645026" y="1151335"/>
            <a:ext cx="4041775" cy="479822"/>
          </a:xfrm>
          <a:prstGeom prst="rect">
            <a:avLst/>
          </a:prstGeom>
          <a:ln>
            <a:round/>
          </a:ln>
        </p:spPr>
        <p:txBody>
          <a:bodyPr lIns="54186" tIns="54186" rIns="54186" bIns="54186" anchor="b">
            <a:noAutofit/>
          </a:bodyPr>
          <a:lstStyle>
            <a:lvl1pPr marL="0" indent="0" defTabSz="482163">
              <a:spcBef>
                <a:spcPts val="264"/>
              </a:spcBef>
              <a:buClr>
                <a:srgbClr val="000000"/>
              </a:buClr>
              <a:buSzTx/>
              <a:buNone/>
              <a:defRPr sz="1793">
                <a:uFill>
                  <a:solidFill>
                    <a:srgbClr val="000000"/>
                  </a:solidFill>
                </a:uFill>
                <a:latin typeface="Arial"/>
                <a:ea typeface="Arial"/>
                <a:cs typeface="Arial"/>
                <a:sym typeface="Arial"/>
              </a:defRPr>
            </a:lvl1pPr>
          </a:lstStyle>
          <a:p>
            <a:pPr>
              <a:defRPr b="1"/>
            </a:pPr>
            <a:r>
              <a:rPr b="0"/>
              <a:t>Click to edit Master text styles</a:t>
            </a:r>
          </a:p>
        </p:txBody>
      </p:sp>
      <p:sp>
        <p:nvSpPr>
          <p:cNvPr id="185" name="Shape 185"/>
          <p:cNvSpPr>
            <a:spLocks noGrp="1"/>
          </p:cNvSpPr>
          <p:nvPr>
            <p:ph type="body" sz="half" idx="15"/>
          </p:nvPr>
        </p:nvSpPr>
        <p:spPr>
          <a:xfrm>
            <a:off x="4645026" y="1631156"/>
            <a:ext cx="4041775" cy="2963466"/>
          </a:xfrm>
          <a:prstGeom prst="rect">
            <a:avLst/>
          </a:prstGeom>
          <a:ln>
            <a:round/>
          </a:ln>
        </p:spPr>
        <p:txBody>
          <a:bodyPr lIns="54186" tIns="54186" rIns="54186" bIns="54186" anchor="t">
            <a:noAutofit/>
          </a:bodyPr>
          <a:lstStyle>
            <a:lvl1pPr marL="256149" indent="-256149" defTabSz="482163">
              <a:spcBef>
                <a:spcPts val="264"/>
              </a:spcBef>
              <a:buClr>
                <a:srgbClr val="000000"/>
              </a:buClr>
              <a:buSzPct val="100000"/>
              <a:defRPr sz="1793">
                <a:uFill>
                  <a:solidFill>
                    <a:srgbClr val="000000"/>
                  </a:solidFill>
                </a:uFill>
                <a:latin typeface="Arial"/>
                <a:ea typeface="Arial"/>
                <a:cs typeface="Arial"/>
                <a:sym typeface="Arial"/>
              </a:defRPr>
            </a:lvl1pPr>
          </a:lstStyle>
          <a:p>
            <a:r>
              <a:t>Click to edit Master text styles</a:t>
            </a:r>
          </a:p>
        </p:txBody>
      </p:sp>
      <p:sp>
        <p:nvSpPr>
          <p:cNvPr id="186" name="Shape 186"/>
          <p:cNvSpPr>
            <a:spLocks noGrp="1"/>
          </p:cNvSpPr>
          <p:nvPr>
            <p:ph type="title"/>
          </p:nvPr>
        </p:nvSpPr>
        <p:spPr>
          <a:xfrm>
            <a:off x="457200" y="192607"/>
            <a:ext cx="8229601" cy="883992"/>
          </a:xfrm>
          <a:prstGeom prst="rect">
            <a:avLst/>
          </a:prstGeom>
          <a:ln>
            <a:round/>
          </a:ln>
        </p:spPr>
        <p:txBody>
          <a:bodyPr lIns="54186" tIns="54186" rIns="54186" bIns="54186">
            <a:noAutofit/>
          </a:bodyPr>
          <a:lstStyle>
            <a:lvl1pPr defTabSz="482163">
              <a:defRPr sz="3269">
                <a:solidFill>
                  <a:srgbClr val="275D90"/>
                </a:solidFill>
                <a:uFill>
                  <a:solidFill>
                    <a:srgbClr val="275D90"/>
                  </a:solidFill>
                </a:uFill>
                <a:latin typeface="Arial"/>
                <a:ea typeface="Arial"/>
                <a:cs typeface="Arial"/>
                <a:sym typeface="Arial"/>
              </a:defRPr>
            </a:lvl1pPr>
          </a:lstStyle>
          <a:p>
            <a:r>
              <a:t>Title Text</a:t>
            </a:r>
          </a:p>
        </p:txBody>
      </p:sp>
      <p:sp>
        <p:nvSpPr>
          <p:cNvPr id="187" name="Shape 187"/>
          <p:cNvSpPr>
            <a:spLocks noGrp="1"/>
          </p:cNvSpPr>
          <p:nvPr>
            <p:ph type="body" sz="quarter" idx="1"/>
          </p:nvPr>
        </p:nvSpPr>
        <p:spPr>
          <a:xfrm>
            <a:off x="457200" y="1076599"/>
            <a:ext cx="4040189" cy="554558"/>
          </a:xfrm>
          <a:prstGeom prst="rect">
            <a:avLst/>
          </a:prstGeom>
          <a:ln>
            <a:round/>
          </a:ln>
        </p:spPr>
        <p:txBody>
          <a:bodyPr lIns="54186" tIns="54186" rIns="54186" bIns="54186" anchor="b">
            <a:noAutofit/>
          </a:bodyPr>
          <a:lstStyle>
            <a:lvl1pPr marL="0" indent="0" defTabSz="482163">
              <a:spcBef>
                <a:spcPts val="264"/>
              </a:spcBef>
              <a:buClr>
                <a:srgbClr val="000000"/>
              </a:buClr>
              <a:buSzTx/>
              <a:buNone/>
              <a:defRPr sz="1793" b="1">
                <a:uFill>
                  <a:solidFill>
                    <a:srgbClr val="000000"/>
                  </a:solidFill>
                </a:uFill>
                <a:latin typeface="Arial"/>
                <a:ea typeface="Arial"/>
                <a:cs typeface="Arial"/>
                <a:sym typeface="Arial"/>
              </a:defRPr>
            </a:lvl1pPr>
            <a:lvl2pPr marL="241082" indent="0" defTabSz="482163">
              <a:spcBef>
                <a:spcPts val="211"/>
              </a:spcBef>
              <a:buClr>
                <a:srgbClr val="000000"/>
              </a:buClr>
              <a:buSzTx/>
              <a:buNone/>
              <a:defRPr sz="1476" b="1">
                <a:uFill>
                  <a:solidFill>
                    <a:srgbClr val="000000"/>
                  </a:solidFill>
                </a:uFill>
                <a:latin typeface="Arial"/>
                <a:ea typeface="Arial"/>
                <a:cs typeface="Arial"/>
                <a:sym typeface="Arial"/>
              </a:defRPr>
            </a:lvl2pPr>
            <a:lvl3pPr marL="482163" indent="0" defTabSz="482163">
              <a:spcBef>
                <a:spcPts val="211"/>
              </a:spcBef>
              <a:buClr>
                <a:srgbClr val="000000"/>
              </a:buClr>
              <a:buSzTx/>
              <a:buNone/>
              <a:defRPr sz="1266" b="1">
                <a:uFill>
                  <a:solidFill>
                    <a:srgbClr val="000000"/>
                  </a:solidFill>
                </a:uFill>
                <a:latin typeface="Arial"/>
                <a:ea typeface="Arial"/>
                <a:cs typeface="Arial"/>
                <a:sym typeface="Arial"/>
              </a:defRPr>
            </a:lvl3pPr>
            <a:lvl4pPr marL="723245" indent="0" defTabSz="482163">
              <a:spcBef>
                <a:spcPts val="158"/>
              </a:spcBef>
              <a:buClr>
                <a:srgbClr val="000000"/>
              </a:buClr>
              <a:buSzTx/>
              <a:buNone/>
              <a:defRPr sz="1160" b="1">
                <a:uFill>
                  <a:solidFill>
                    <a:srgbClr val="000000"/>
                  </a:solidFill>
                </a:uFill>
                <a:latin typeface="Arial"/>
                <a:ea typeface="Arial"/>
                <a:cs typeface="Arial"/>
                <a:sym typeface="Arial"/>
              </a:defRPr>
            </a:lvl4pPr>
            <a:lvl5pPr marL="964326" indent="0" defTabSz="482163">
              <a:spcBef>
                <a:spcPts val="158"/>
              </a:spcBef>
              <a:buClr>
                <a:srgbClr val="000000"/>
              </a:buClr>
              <a:buSzTx/>
              <a:buNone/>
              <a:defRPr sz="1160" b="1">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88" name="Shape 188"/>
          <p:cNvSpPr>
            <a:spLocks noGrp="1"/>
          </p:cNvSpPr>
          <p:nvPr>
            <p:ph type="sldNum" sz="quarter" idx="2"/>
          </p:nvPr>
        </p:nvSpPr>
        <p:spPr>
          <a:xfrm>
            <a:off x="8295240" y="4691274"/>
            <a:ext cx="391560" cy="385340"/>
          </a:xfrm>
          <a:prstGeom prst="rect">
            <a:avLst/>
          </a:prstGeom>
          <a:ln>
            <a:round/>
          </a:ln>
        </p:spPr>
        <p:txBody>
          <a:bodyPr lIns="54186" tIns="54186" rIns="54186" bIns="54186" anchor="ctr"/>
          <a:lstStyle>
            <a:lvl1pPr algn="r" defTabSz="482163">
              <a:defRPr sz="1793">
                <a:solidFill>
                  <a:srgbClr val="9B9B9B"/>
                </a:solidFill>
                <a:uFill>
                  <a:solidFill>
                    <a:srgbClr val="9B9B9B"/>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0013523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144" name="Shape 144"/>
          <p:cNvSpPr>
            <a:spLocks noGrp="1"/>
          </p:cNvSpPr>
          <p:nvPr>
            <p:ph type="body" sz="half" idx="13"/>
          </p:nvPr>
        </p:nvSpPr>
        <p:spPr>
          <a:xfrm>
            <a:off x="4648201" y="1200150"/>
            <a:ext cx="4038600" cy="3394473"/>
          </a:xfrm>
          <a:prstGeom prst="rect">
            <a:avLst/>
          </a:prstGeom>
          <a:ln w="3175">
            <a:round/>
          </a:ln>
        </p:spPr>
        <p:txBody>
          <a:bodyPr lIns="54186" tIns="54186" rIns="54186" bIns="54186" anchor="t">
            <a:noAutofit/>
          </a:bodyPr>
          <a:lstStyle>
            <a:lvl1pPr marL="232471" indent="-232471" defTabSz="482163">
              <a:spcBef>
                <a:spcPts val="316"/>
              </a:spcBef>
              <a:buClr>
                <a:srgbClr val="000000"/>
              </a:buClr>
              <a:buSzPct val="100000"/>
              <a:defRPr>
                <a:uFill>
                  <a:solidFill>
                    <a:srgbClr val="000000"/>
                  </a:solidFill>
                </a:uFill>
                <a:latin typeface="Arial"/>
                <a:ea typeface="Arial"/>
                <a:cs typeface="Arial"/>
                <a:sym typeface="Arial"/>
              </a:defRPr>
            </a:lvl1pPr>
          </a:lstStyle>
          <a:p>
            <a:r>
              <a:t>Click to edit Master text styles</a:t>
            </a:r>
          </a:p>
        </p:txBody>
      </p:sp>
      <p:sp>
        <p:nvSpPr>
          <p:cNvPr id="145" name="Shape 145"/>
          <p:cNvSpPr>
            <a:spLocks noGrp="1"/>
          </p:cNvSpPr>
          <p:nvPr>
            <p:ph type="title"/>
          </p:nvPr>
        </p:nvSpPr>
        <p:spPr>
          <a:xfrm>
            <a:off x="457200" y="69057"/>
            <a:ext cx="8229601" cy="1131093"/>
          </a:xfrm>
          <a:prstGeom prst="rect">
            <a:avLst/>
          </a:prstGeom>
          <a:ln w="3175">
            <a:round/>
          </a:ln>
        </p:spPr>
        <p:txBody>
          <a:bodyPr lIns="54186" tIns="54186" rIns="54186" bIns="54186">
            <a:noAutofit/>
          </a:bodyPr>
          <a:lstStyle>
            <a:lvl1pPr algn="l" defTabSz="482163">
              <a:defRPr sz="3058">
                <a:solidFill>
                  <a:srgbClr val="275D90"/>
                </a:solidFill>
                <a:uFill>
                  <a:solidFill>
                    <a:srgbClr val="275D90"/>
                  </a:solidFill>
                </a:uFill>
                <a:latin typeface="Arial"/>
                <a:ea typeface="Arial"/>
                <a:cs typeface="Arial"/>
                <a:sym typeface="Arial"/>
              </a:defRPr>
            </a:lvl1pPr>
          </a:lstStyle>
          <a:p>
            <a:r>
              <a:t>Title Text</a:t>
            </a:r>
          </a:p>
        </p:txBody>
      </p:sp>
      <p:sp>
        <p:nvSpPr>
          <p:cNvPr id="146" name="Shape 146"/>
          <p:cNvSpPr>
            <a:spLocks noGrp="1"/>
          </p:cNvSpPr>
          <p:nvPr>
            <p:ph type="body" sz="half" idx="1"/>
          </p:nvPr>
        </p:nvSpPr>
        <p:spPr>
          <a:xfrm>
            <a:off x="457199" y="1200150"/>
            <a:ext cx="4038601" cy="3943351"/>
          </a:xfrm>
          <a:prstGeom prst="rect">
            <a:avLst/>
          </a:prstGeom>
          <a:ln w="3175">
            <a:round/>
          </a:ln>
        </p:spPr>
        <p:txBody>
          <a:bodyPr lIns="54186" tIns="54186" rIns="54186" bIns="54186" anchor="t">
            <a:noAutofit/>
          </a:bodyPr>
          <a:lstStyle>
            <a:lvl1pPr marL="237315" indent="-237315" defTabSz="482163">
              <a:spcBef>
                <a:spcPts val="369"/>
              </a:spcBef>
              <a:buClr>
                <a:srgbClr val="000000"/>
              </a:buClr>
              <a:buSzPct val="100000"/>
              <a:defRPr sz="2215">
                <a:uFill>
                  <a:solidFill>
                    <a:srgbClr val="000000"/>
                  </a:solidFill>
                </a:uFill>
                <a:latin typeface="Arial"/>
                <a:ea typeface="Arial"/>
                <a:cs typeface="Arial"/>
                <a:sym typeface="Arial"/>
              </a:defRPr>
            </a:lvl1pPr>
            <a:lvl2pPr marL="434807" indent="-193726" defTabSz="482163">
              <a:spcBef>
                <a:spcPts val="316"/>
              </a:spcBef>
              <a:buClr>
                <a:srgbClr val="000000"/>
              </a:buClr>
              <a:buSzPct val="100000"/>
              <a:buChar char="–"/>
              <a:defRPr>
                <a:uFill>
                  <a:solidFill>
                    <a:srgbClr val="000000"/>
                  </a:solidFill>
                </a:uFill>
                <a:latin typeface="Arial"/>
                <a:ea typeface="Arial"/>
                <a:cs typeface="Arial"/>
                <a:sym typeface="Arial"/>
              </a:defRPr>
            </a:lvl2pPr>
            <a:lvl3pPr marL="632839" indent="-150676" defTabSz="482163">
              <a:spcBef>
                <a:spcPts val="264"/>
              </a:spcBef>
              <a:buClr>
                <a:srgbClr val="000000"/>
              </a:buClr>
              <a:buSzPct val="100000"/>
              <a:defRPr sz="1582">
                <a:uFill>
                  <a:solidFill>
                    <a:srgbClr val="000000"/>
                  </a:solidFill>
                </a:uFill>
                <a:latin typeface="Arial"/>
                <a:ea typeface="Arial"/>
                <a:cs typeface="Arial"/>
                <a:sym typeface="Arial"/>
              </a:defRPr>
            </a:lvl3pPr>
            <a:lvl4pPr marL="867894" indent="-144649" defTabSz="482163">
              <a:spcBef>
                <a:spcPts val="211"/>
              </a:spcBef>
              <a:buClr>
                <a:srgbClr val="000000"/>
              </a:buClr>
              <a:buSzPct val="100000"/>
              <a:buChar char="–"/>
              <a:defRPr sz="1266">
                <a:uFill>
                  <a:solidFill>
                    <a:srgbClr val="000000"/>
                  </a:solidFill>
                </a:uFill>
                <a:latin typeface="Arial"/>
                <a:ea typeface="Arial"/>
                <a:cs typeface="Arial"/>
                <a:sym typeface="Arial"/>
              </a:defRPr>
            </a:lvl4pPr>
            <a:lvl5pPr marL="1108975" indent="-144649" defTabSz="482163">
              <a:spcBef>
                <a:spcPts val="211"/>
              </a:spcBef>
              <a:buClr>
                <a:srgbClr val="000000"/>
              </a:buClr>
              <a:buSzPct val="100000"/>
              <a:buChar char="»"/>
              <a:defRPr sz="1266">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7" name="Shape 147"/>
          <p:cNvSpPr>
            <a:spLocks noGrp="1"/>
          </p:cNvSpPr>
          <p:nvPr>
            <p:ph type="sldNum" sz="quarter" idx="2"/>
          </p:nvPr>
        </p:nvSpPr>
        <p:spPr>
          <a:xfrm>
            <a:off x="8330507" y="4707497"/>
            <a:ext cx="356293" cy="352895"/>
          </a:xfrm>
          <a:prstGeom prst="rect">
            <a:avLst/>
          </a:prstGeom>
          <a:ln w="3175">
            <a:round/>
          </a:ln>
        </p:spPr>
        <p:txBody>
          <a:bodyPr lIns="54186" tIns="54186" rIns="54186" bIns="54186" anchor="ctr"/>
          <a:lstStyle>
            <a:lvl1pPr algn="r" defTabSz="482163">
              <a:defRPr sz="1582">
                <a:solidFill>
                  <a:srgbClr val="9B9B9B"/>
                </a:solidFill>
                <a:uFill>
                  <a:solidFill>
                    <a:srgbClr val="9B9B9B"/>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6720436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98214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5E0F6-3EBC-8F48-AA63-070290C870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6B5E8D-505C-6242-859F-CB481056F8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04AB40-345E-924E-92C1-30B72375D34B}"/>
              </a:ext>
            </a:extLst>
          </p:cNvPr>
          <p:cNvSpPr>
            <a:spLocks noGrp="1"/>
          </p:cNvSpPr>
          <p:nvPr>
            <p:ph type="dt" sz="half" idx="10"/>
          </p:nvPr>
        </p:nvSpPr>
        <p:spPr/>
        <p:txBody>
          <a:bodyPr/>
          <a:lstStyle/>
          <a:p>
            <a:fld id="{44E9993B-032C-8B4E-B21C-4368843A205B}" type="datetime1">
              <a:rPr lang="en-US" smtClean="0"/>
              <a:t>5/6/26</a:t>
            </a:fld>
            <a:endParaRPr lang="en-US"/>
          </a:p>
        </p:txBody>
      </p:sp>
      <p:sp>
        <p:nvSpPr>
          <p:cNvPr id="5" name="Footer Placeholder 4">
            <a:extLst>
              <a:ext uri="{FF2B5EF4-FFF2-40B4-BE49-F238E27FC236}">
                <a16:creationId xmlns:a16="http://schemas.microsoft.com/office/drawing/2014/main" id="{FB50FDA9-4AE7-0E41-879B-6939780FB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53ABB-431C-A644-9D3C-F3DE114BABD2}"/>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2118626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E735-F886-7A4C-98B7-6EB0EBC30EC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63147DF-53E2-8640-A17B-67FF8B4B8E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839B70-F41E-824E-B9EB-4EC2FE2C7F2D}"/>
              </a:ext>
            </a:extLst>
          </p:cNvPr>
          <p:cNvSpPr>
            <a:spLocks noGrp="1"/>
          </p:cNvSpPr>
          <p:nvPr>
            <p:ph type="dt" sz="half" idx="10"/>
          </p:nvPr>
        </p:nvSpPr>
        <p:spPr/>
        <p:txBody>
          <a:bodyPr/>
          <a:lstStyle/>
          <a:p>
            <a:fld id="{2B1700EA-CD9C-3343-8ABE-1AE139F3CF33}" type="datetime1">
              <a:rPr lang="en-US" smtClean="0"/>
              <a:t>5/6/26</a:t>
            </a:fld>
            <a:endParaRPr lang="en-US"/>
          </a:p>
        </p:txBody>
      </p:sp>
      <p:sp>
        <p:nvSpPr>
          <p:cNvPr id="5" name="Footer Placeholder 4">
            <a:extLst>
              <a:ext uri="{FF2B5EF4-FFF2-40B4-BE49-F238E27FC236}">
                <a16:creationId xmlns:a16="http://schemas.microsoft.com/office/drawing/2014/main" id="{8958693B-5325-0946-BD50-9784E9501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CFC9C-185B-4F4F-8FED-CC4F68067A4D}"/>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406746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D17E6-DDB8-BB4C-9846-B2445060B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16A1A6-5F0E-8245-A470-925F94364B4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43E4F5-D7F0-0041-91E9-BA8ADA52D07B}"/>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26E0F3-DAF9-7646-8671-E8674B7B27E0}"/>
              </a:ext>
            </a:extLst>
          </p:cNvPr>
          <p:cNvSpPr>
            <a:spLocks noGrp="1"/>
          </p:cNvSpPr>
          <p:nvPr>
            <p:ph type="dt" sz="half" idx="10"/>
          </p:nvPr>
        </p:nvSpPr>
        <p:spPr/>
        <p:txBody>
          <a:bodyPr/>
          <a:lstStyle/>
          <a:p>
            <a:fld id="{6E4C0B23-1A56-284D-AEF9-483B6D57DEFD}" type="datetime1">
              <a:rPr lang="en-US" smtClean="0"/>
              <a:t>5/6/26</a:t>
            </a:fld>
            <a:endParaRPr lang="en-US"/>
          </a:p>
        </p:txBody>
      </p:sp>
      <p:sp>
        <p:nvSpPr>
          <p:cNvPr id="6" name="Footer Placeholder 5">
            <a:extLst>
              <a:ext uri="{FF2B5EF4-FFF2-40B4-BE49-F238E27FC236}">
                <a16:creationId xmlns:a16="http://schemas.microsoft.com/office/drawing/2014/main" id="{96C5266A-98E3-2443-BBB5-410B8A59E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645107-104F-EA44-82DC-9629692265CB}"/>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382402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A1749-C2C6-3746-8D67-390DBC7849C6}"/>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6524A-05AF-9F46-A088-B67F30EBDB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62B96AC-7260-214C-95A2-C33D0420AC3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F4F1EF-2F02-1947-AB06-95734246B1D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F8F7F52-A30F-0F45-AEC0-5B91C7BEBB9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8DA4C5-39DF-4249-8B41-81614874F2C4}"/>
              </a:ext>
            </a:extLst>
          </p:cNvPr>
          <p:cNvSpPr>
            <a:spLocks noGrp="1"/>
          </p:cNvSpPr>
          <p:nvPr>
            <p:ph type="dt" sz="half" idx="10"/>
          </p:nvPr>
        </p:nvSpPr>
        <p:spPr/>
        <p:txBody>
          <a:bodyPr/>
          <a:lstStyle/>
          <a:p>
            <a:fld id="{A25CD75F-F8E5-F74E-B92C-EBFA5A591AE3}" type="datetime1">
              <a:rPr lang="en-US" smtClean="0"/>
              <a:t>5/6/26</a:t>
            </a:fld>
            <a:endParaRPr lang="en-US"/>
          </a:p>
        </p:txBody>
      </p:sp>
      <p:sp>
        <p:nvSpPr>
          <p:cNvPr id="8" name="Footer Placeholder 7">
            <a:extLst>
              <a:ext uri="{FF2B5EF4-FFF2-40B4-BE49-F238E27FC236}">
                <a16:creationId xmlns:a16="http://schemas.microsoft.com/office/drawing/2014/main" id="{68787C31-6AF7-B04D-A565-E11D06A5B9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6D25B-B911-C64A-AECF-F50011199F4C}"/>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219722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675A8-66EE-F94A-BF43-47552294BD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684D33-6393-F843-9CFD-B8F08D393623}"/>
              </a:ext>
            </a:extLst>
          </p:cNvPr>
          <p:cNvSpPr>
            <a:spLocks noGrp="1"/>
          </p:cNvSpPr>
          <p:nvPr>
            <p:ph type="dt" sz="half" idx="10"/>
          </p:nvPr>
        </p:nvSpPr>
        <p:spPr/>
        <p:txBody>
          <a:bodyPr/>
          <a:lstStyle/>
          <a:p>
            <a:fld id="{F40C47AA-B7E4-4A46-A2A1-9A626923B73C}" type="datetime1">
              <a:rPr lang="en-US" smtClean="0"/>
              <a:t>5/6/26</a:t>
            </a:fld>
            <a:endParaRPr lang="en-US"/>
          </a:p>
        </p:txBody>
      </p:sp>
      <p:sp>
        <p:nvSpPr>
          <p:cNvPr id="4" name="Footer Placeholder 3">
            <a:extLst>
              <a:ext uri="{FF2B5EF4-FFF2-40B4-BE49-F238E27FC236}">
                <a16:creationId xmlns:a16="http://schemas.microsoft.com/office/drawing/2014/main" id="{866CAA1B-C83E-DD42-A1C0-14E231D3B6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6CF129-2145-9741-8001-24C5ACF627D9}"/>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117566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DF9CC-8B04-D946-BAED-0EBE73745385}"/>
              </a:ext>
            </a:extLst>
          </p:cNvPr>
          <p:cNvSpPr>
            <a:spLocks noGrp="1"/>
          </p:cNvSpPr>
          <p:nvPr>
            <p:ph type="dt" sz="half" idx="10"/>
          </p:nvPr>
        </p:nvSpPr>
        <p:spPr/>
        <p:txBody>
          <a:bodyPr/>
          <a:lstStyle/>
          <a:p>
            <a:fld id="{6D05DA19-13C6-5B49-A4D1-8861BE5C71AD}" type="datetime1">
              <a:rPr lang="en-US" smtClean="0"/>
              <a:t>5/6/26</a:t>
            </a:fld>
            <a:endParaRPr lang="en-US"/>
          </a:p>
        </p:txBody>
      </p:sp>
      <p:sp>
        <p:nvSpPr>
          <p:cNvPr id="3" name="Footer Placeholder 2">
            <a:extLst>
              <a:ext uri="{FF2B5EF4-FFF2-40B4-BE49-F238E27FC236}">
                <a16:creationId xmlns:a16="http://schemas.microsoft.com/office/drawing/2014/main" id="{D4BF8D2D-0994-6149-BD58-09FA314471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1C3F03-F243-C545-9DA6-E186165E8F42}"/>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1677418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4E90-450F-8E41-B81D-12CAA9A02F3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D9FAE7A-E286-2C47-8D6D-6DDFA19D90B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A58549-973B-8246-9631-39DD13F9A5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AAEC04F-9ACF-AC41-B239-87CEA42052A8}"/>
              </a:ext>
            </a:extLst>
          </p:cNvPr>
          <p:cNvSpPr>
            <a:spLocks noGrp="1"/>
          </p:cNvSpPr>
          <p:nvPr>
            <p:ph type="dt" sz="half" idx="10"/>
          </p:nvPr>
        </p:nvSpPr>
        <p:spPr/>
        <p:txBody>
          <a:bodyPr/>
          <a:lstStyle/>
          <a:p>
            <a:fld id="{14C28261-BD8C-5E42-A1FC-C1381492B6AF}" type="datetime1">
              <a:rPr lang="en-US" smtClean="0"/>
              <a:t>5/6/26</a:t>
            </a:fld>
            <a:endParaRPr lang="en-US"/>
          </a:p>
        </p:txBody>
      </p:sp>
      <p:sp>
        <p:nvSpPr>
          <p:cNvPr id="6" name="Footer Placeholder 5">
            <a:extLst>
              <a:ext uri="{FF2B5EF4-FFF2-40B4-BE49-F238E27FC236}">
                <a16:creationId xmlns:a16="http://schemas.microsoft.com/office/drawing/2014/main" id="{D3153F9E-D5C7-604F-9B23-CBBA0A092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7A51FF-1BB0-A746-94C9-41B38AB6F327}"/>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3492299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BCDA-7B58-C546-8E8A-EB43633E6FC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D4CB99F-BFAF-E74E-9E59-F8019C265F7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7984B0A-DBDB-774A-9A51-05D0C696195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1ED0BC7-AA9D-1143-A57F-4195C1FA81A0}"/>
              </a:ext>
            </a:extLst>
          </p:cNvPr>
          <p:cNvSpPr>
            <a:spLocks noGrp="1"/>
          </p:cNvSpPr>
          <p:nvPr>
            <p:ph type="dt" sz="half" idx="10"/>
          </p:nvPr>
        </p:nvSpPr>
        <p:spPr/>
        <p:txBody>
          <a:bodyPr/>
          <a:lstStyle/>
          <a:p>
            <a:fld id="{A58DB1A2-0A15-A844-AEA3-DE0BB25E4CDE}" type="datetime1">
              <a:rPr lang="en-US" smtClean="0"/>
              <a:t>5/6/26</a:t>
            </a:fld>
            <a:endParaRPr lang="en-US"/>
          </a:p>
        </p:txBody>
      </p:sp>
      <p:sp>
        <p:nvSpPr>
          <p:cNvPr id="6" name="Footer Placeholder 5">
            <a:extLst>
              <a:ext uri="{FF2B5EF4-FFF2-40B4-BE49-F238E27FC236}">
                <a16:creationId xmlns:a16="http://schemas.microsoft.com/office/drawing/2014/main" id="{4FAC3DDE-9ED3-F947-9BB5-917F48703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9FAF9C-9C0C-B645-8A00-B3E435A5CAD9}"/>
              </a:ext>
            </a:extLst>
          </p:cNvPr>
          <p:cNvSpPr>
            <a:spLocks noGrp="1"/>
          </p:cNvSpPr>
          <p:nvPr>
            <p:ph type="sldNum" sz="quarter" idx="12"/>
          </p:nvPr>
        </p:nvSpPr>
        <p:spPr/>
        <p:txBody>
          <a:bodyPr/>
          <a:lstStyle/>
          <a:p>
            <a:fld id="{415EDC5C-A534-471E-ABDA-3917A36C80D6}" type="slidenum">
              <a:rPr lang="en-US" smtClean="0"/>
              <a:pPr/>
              <a:t>‹#›</a:t>
            </a:fld>
            <a:endParaRPr lang="en-US"/>
          </a:p>
        </p:txBody>
      </p:sp>
    </p:spTree>
    <p:extLst>
      <p:ext uri="{BB962C8B-B14F-4D97-AF65-F5344CB8AC3E}">
        <p14:creationId xmlns:p14="http://schemas.microsoft.com/office/powerpoint/2010/main" val="3101480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2486D2-531D-FB4B-8735-16B092FE53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56E59E-795E-4043-BA91-2FF69235503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4CAB8-19C0-2347-AC57-9DE7C7E519B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21AEC0-4331-684B-B7B3-8C22CEDF3B35}" type="datetime1">
              <a:rPr lang="en-US" smtClean="0"/>
              <a:t>5/6/26</a:t>
            </a:fld>
            <a:endParaRPr lang="en-US"/>
          </a:p>
        </p:txBody>
      </p:sp>
      <p:sp>
        <p:nvSpPr>
          <p:cNvPr id="5" name="Footer Placeholder 4">
            <a:extLst>
              <a:ext uri="{FF2B5EF4-FFF2-40B4-BE49-F238E27FC236}">
                <a16:creationId xmlns:a16="http://schemas.microsoft.com/office/drawing/2014/main" id="{671E92E9-DE66-C646-949A-519CE92A827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25A97A-2BF6-CD4A-9551-E1FD22AFF78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5EDC5C-A534-471E-ABDA-3917A36C80D6}" type="slidenum">
              <a:rPr lang="en-US" smtClean="0"/>
              <a:pPr/>
              <a:t>‹#›</a:t>
            </a:fld>
            <a:endParaRPr lang="en-US"/>
          </a:p>
        </p:txBody>
      </p:sp>
    </p:spTree>
    <p:extLst>
      <p:ext uri="{BB962C8B-B14F-4D97-AF65-F5344CB8AC3E}">
        <p14:creationId xmlns:p14="http://schemas.microsoft.com/office/powerpoint/2010/main" val="411933041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emf"/><Relationship Id="rId4" Type="http://schemas.openxmlformats.org/officeDocument/2006/relationships/package" Target="../embeddings/Microsoft_Word_Document.docx"/></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0.jpe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3F7D-5FF3-454D-825E-96E26F84FBD6}"/>
              </a:ext>
            </a:extLst>
          </p:cNvPr>
          <p:cNvSpPr>
            <a:spLocks noGrp="1"/>
          </p:cNvSpPr>
          <p:nvPr>
            <p:ph type="ctrTitle"/>
          </p:nvPr>
        </p:nvSpPr>
        <p:spPr/>
        <p:txBody>
          <a:bodyPr/>
          <a:lstStyle/>
          <a:p>
            <a:r>
              <a:rPr lang="en-US" dirty="0"/>
              <a:t>3D Chromatin Architecture</a:t>
            </a:r>
          </a:p>
        </p:txBody>
      </p:sp>
      <p:sp>
        <p:nvSpPr>
          <p:cNvPr id="3" name="Text Placeholder 2">
            <a:extLst>
              <a:ext uri="{FF2B5EF4-FFF2-40B4-BE49-F238E27FC236}">
                <a16:creationId xmlns:a16="http://schemas.microsoft.com/office/drawing/2014/main" id="{0B1442E7-F492-F14A-A8C3-005F5EDD5DE8}"/>
              </a:ext>
            </a:extLst>
          </p:cNvPr>
          <p:cNvSpPr>
            <a:spLocks noGrp="1"/>
          </p:cNvSpPr>
          <p:nvPr>
            <p:ph type="subTitle" idx="1"/>
          </p:nvPr>
        </p:nvSpPr>
        <p:spPr/>
        <p:txBody>
          <a:bodyPr>
            <a:normAutofit/>
          </a:bodyPr>
          <a:lstStyle/>
          <a:p>
            <a:r>
              <a:rPr lang="en-US" dirty="0"/>
              <a:t>GENOME 541</a:t>
            </a:r>
          </a:p>
          <a:p>
            <a:r>
              <a:rPr lang="en-US" dirty="0"/>
              <a:t>Prof. William Stafford Noble</a:t>
            </a:r>
          </a:p>
          <a:p>
            <a:r>
              <a:rPr lang="en-US" dirty="0"/>
              <a:t>University of Washington</a:t>
            </a:r>
          </a:p>
        </p:txBody>
      </p:sp>
      <p:sp>
        <p:nvSpPr>
          <p:cNvPr id="4" name="Slide Number Placeholder 3">
            <a:extLst>
              <a:ext uri="{FF2B5EF4-FFF2-40B4-BE49-F238E27FC236}">
                <a16:creationId xmlns:a16="http://schemas.microsoft.com/office/drawing/2014/main" id="{395C562A-5383-B2E1-6605-F8C77A7AF442}"/>
              </a:ext>
            </a:extLst>
          </p:cNvPr>
          <p:cNvSpPr>
            <a:spLocks noGrp="1"/>
          </p:cNvSpPr>
          <p:nvPr>
            <p:ph type="sldNum" sz="quarter" idx="12"/>
          </p:nvPr>
        </p:nvSpPr>
        <p:spPr/>
        <p:txBody>
          <a:bodyPr/>
          <a:lstStyle/>
          <a:p>
            <a:fld id="{415EDC5C-A534-471E-ABDA-3917A36C80D6}" type="slidenum">
              <a:rPr lang="en-US" smtClean="0"/>
              <a:pPr/>
              <a:t>1</a:t>
            </a:fld>
            <a:endParaRPr lang="en-US"/>
          </a:p>
        </p:txBody>
      </p:sp>
    </p:spTree>
    <p:extLst>
      <p:ext uri="{BB962C8B-B14F-4D97-AF65-F5344CB8AC3E}">
        <p14:creationId xmlns:p14="http://schemas.microsoft.com/office/powerpoint/2010/main" val="3465824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p:nvPr/>
        </p:nvSpPr>
        <p:spPr>
          <a:xfrm>
            <a:off x="1544650" y="157371"/>
            <a:ext cx="6054700"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What can we see with Hi-C?</a:t>
            </a:r>
          </a:p>
        </p:txBody>
      </p:sp>
      <p:pic>
        <p:nvPicPr>
          <p:cNvPr id="420" name="pasted-image.pdf"/>
          <p:cNvPicPr>
            <a:picLocks noChangeAspect="1"/>
          </p:cNvPicPr>
          <p:nvPr/>
        </p:nvPicPr>
        <p:blipFill>
          <a:blip r:embed="rId2"/>
          <a:srcRect t="8876"/>
          <a:stretch>
            <a:fillRect/>
          </a:stretch>
        </p:blipFill>
        <p:spPr>
          <a:xfrm>
            <a:off x="1564604" y="1060307"/>
            <a:ext cx="6014815" cy="4110662"/>
          </a:xfrm>
          <a:prstGeom prst="rect">
            <a:avLst/>
          </a:prstGeom>
          <a:ln w="12700">
            <a:miter lim="400000"/>
          </a:ln>
        </p:spPr>
      </p:pic>
      <p:sp>
        <p:nvSpPr>
          <p:cNvPr id="2" name="Slide Number Placeholder 1">
            <a:extLst>
              <a:ext uri="{FF2B5EF4-FFF2-40B4-BE49-F238E27FC236}">
                <a16:creationId xmlns:a16="http://schemas.microsoft.com/office/drawing/2014/main" id="{C2F5C44A-8D4E-B61F-9BF2-8019E06BC80E}"/>
              </a:ext>
            </a:extLst>
          </p:cNvPr>
          <p:cNvSpPr>
            <a:spLocks noGrp="1"/>
          </p:cNvSpPr>
          <p:nvPr>
            <p:ph type="sldNum" sz="quarter" idx="2"/>
          </p:nvPr>
        </p:nvSpPr>
        <p:spPr/>
        <p:txBody>
          <a:bodyPr/>
          <a:lstStyle/>
          <a:p>
            <a:fld id="{86CB4B4D-7CA3-9044-876B-883B54F8677D}" type="slidenum">
              <a:rPr lang="en-US" smtClean="0"/>
              <a:t>10</a:t>
            </a:fld>
            <a:endParaRPr lang="en-US"/>
          </a:p>
        </p:txBody>
      </p:sp>
    </p:spTree>
    <p:extLst>
      <p:ext uri="{BB962C8B-B14F-4D97-AF65-F5344CB8AC3E}">
        <p14:creationId xmlns:p14="http://schemas.microsoft.com/office/powerpoint/2010/main" val="121693659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54D4-D4EF-3A4F-9391-3C1A26196ABD}"/>
              </a:ext>
            </a:extLst>
          </p:cNvPr>
          <p:cNvSpPr>
            <a:spLocks noGrp="1"/>
          </p:cNvSpPr>
          <p:nvPr>
            <p:ph type="title"/>
          </p:nvPr>
        </p:nvSpPr>
        <p:spPr/>
        <p:txBody>
          <a:bodyPr/>
          <a:lstStyle/>
          <a:p>
            <a:r>
              <a:rPr lang="en-US" dirty="0"/>
              <a:t>Outline</a:t>
            </a:r>
          </a:p>
        </p:txBody>
      </p:sp>
      <p:sp>
        <p:nvSpPr>
          <p:cNvPr id="293" name="Shape 293"/>
          <p:cNvSpPr>
            <a:spLocks noGrp="1"/>
          </p:cNvSpPr>
          <p:nvPr>
            <p:ph type="body" idx="1"/>
          </p:nvPr>
        </p:nvSpPr>
        <p:spPr>
          <a:prstGeom prst="rect">
            <a:avLst/>
          </a:prstGeom>
        </p:spPr>
        <p:txBody>
          <a:bodyPr anchor="t">
            <a:normAutofit/>
          </a:bodyPr>
          <a:lstStyle/>
          <a:p>
            <a:pPr>
              <a:lnSpc>
                <a:spcPct val="120000"/>
              </a:lnSpc>
              <a:spcBef>
                <a:spcPts val="0"/>
              </a:spcBef>
              <a:defRPr sz="3200">
                <a:latin typeface="Helvetica"/>
                <a:ea typeface="Helvetica"/>
                <a:cs typeface="Helvetica"/>
                <a:sym typeface="Helvetica"/>
              </a:defRPr>
            </a:pPr>
            <a:r>
              <a:rPr dirty="0"/>
              <a:t>3C-based assays of chromatin conformation</a:t>
            </a:r>
          </a:p>
          <a:p>
            <a:pPr>
              <a:lnSpc>
                <a:spcPct val="120000"/>
              </a:lnSpc>
              <a:spcBef>
                <a:spcPts val="0"/>
              </a:spcBef>
              <a:defRPr sz="3200">
                <a:latin typeface="Helvetica"/>
                <a:ea typeface="Helvetica"/>
                <a:cs typeface="Helvetica"/>
                <a:sym typeface="Helvetica"/>
              </a:defRPr>
            </a:pPr>
            <a:r>
              <a:rPr dirty="0"/>
              <a:t>3D structure inference</a:t>
            </a:r>
          </a:p>
          <a:p>
            <a:pPr>
              <a:lnSpc>
                <a:spcPct val="120000"/>
              </a:lnSpc>
              <a:spcBef>
                <a:spcPts val="0"/>
              </a:spcBef>
              <a:defRPr sz="3200">
                <a:latin typeface="Helvetica"/>
                <a:ea typeface="Helvetica"/>
                <a:cs typeface="Helvetica"/>
                <a:sym typeface="Helvetica"/>
              </a:defRPr>
            </a:pPr>
            <a:r>
              <a:rPr dirty="0"/>
              <a:t>Uses for 3D structure and Hi-C</a:t>
            </a:r>
          </a:p>
        </p:txBody>
      </p:sp>
      <p:sp>
        <p:nvSpPr>
          <p:cNvPr id="3" name="Slide Number Placeholder 2">
            <a:extLst>
              <a:ext uri="{FF2B5EF4-FFF2-40B4-BE49-F238E27FC236}">
                <a16:creationId xmlns:a16="http://schemas.microsoft.com/office/drawing/2014/main" id="{6C71488F-59AC-1E3C-504A-4C432ABEE5CA}"/>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614658225"/>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droppedImage.png"/>
          <p:cNvPicPr>
            <a:picLocks noChangeAspect="1"/>
          </p:cNvPicPr>
          <p:nvPr/>
        </p:nvPicPr>
        <p:blipFill>
          <a:blip r:embed="rId2"/>
          <a:srcRect l="543" t="57211" r="67120"/>
          <a:stretch>
            <a:fillRect/>
          </a:stretch>
        </p:blipFill>
        <p:spPr>
          <a:xfrm>
            <a:off x="1641096" y="1237391"/>
            <a:ext cx="2266881" cy="2209782"/>
          </a:xfrm>
          <a:prstGeom prst="rect">
            <a:avLst/>
          </a:prstGeom>
          <a:ln w="12700">
            <a:miter lim="400000"/>
          </a:ln>
        </p:spPr>
      </p:pic>
      <p:sp>
        <p:nvSpPr>
          <p:cNvPr id="427" name="Shape 427"/>
          <p:cNvSpPr/>
          <p:nvPr/>
        </p:nvSpPr>
        <p:spPr>
          <a:xfrm flipH="1" flipV="1">
            <a:off x="3992566" y="2342257"/>
            <a:ext cx="832183" cy="1"/>
          </a:xfrm>
          <a:prstGeom prst="line">
            <a:avLst/>
          </a:prstGeom>
          <a:ln w="50800">
            <a:solidFill>
              <a:srgbClr val="000000"/>
            </a:solidFill>
            <a:miter lim="400000"/>
            <a:headEnd type="stealth"/>
          </a:ln>
        </p:spPr>
        <p:txBody>
          <a:bodyPr lIns="0" tIns="0" rIns="0" bIns="0"/>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428" name="Shape 428"/>
          <p:cNvSpPr/>
          <p:nvPr/>
        </p:nvSpPr>
        <p:spPr>
          <a:xfrm>
            <a:off x="4021017" y="1825846"/>
            <a:ext cx="985845" cy="447300"/>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3D structure </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inference</a:t>
            </a:r>
          </a:p>
        </p:txBody>
      </p:sp>
      <p:sp>
        <p:nvSpPr>
          <p:cNvPr id="429" name="Shape 429"/>
          <p:cNvSpPr/>
          <p:nvPr/>
        </p:nvSpPr>
        <p:spPr>
          <a:xfrm>
            <a:off x="5337251" y="3676705"/>
            <a:ext cx="1569338" cy="252503"/>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genome 3D structure</a:t>
            </a:r>
          </a:p>
        </p:txBody>
      </p:sp>
      <p:sp>
        <p:nvSpPr>
          <p:cNvPr id="430" name="Shape 430"/>
          <p:cNvSpPr/>
          <p:nvPr/>
        </p:nvSpPr>
        <p:spPr>
          <a:xfrm>
            <a:off x="1990996" y="3582857"/>
            <a:ext cx="1763301" cy="252503"/>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Pairwise contact counts</a:t>
            </a:r>
          </a:p>
        </p:txBody>
      </p:sp>
      <p:sp>
        <p:nvSpPr>
          <p:cNvPr id="431" name="Shape 431"/>
          <p:cNvSpPr/>
          <p:nvPr/>
        </p:nvSpPr>
        <p:spPr>
          <a:xfrm>
            <a:off x="2953774" y="4531527"/>
            <a:ext cx="4590910" cy="433961"/>
          </a:xfrm>
          <a:prstGeom prst="rect">
            <a:avLst/>
          </a:prstGeom>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algn="r" defTabSz="304775" hangingPunct="0">
              <a:defRPr sz="2200">
                <a:latin typeface="Helvetica"/>
                <a:ea typeface="Helvetica"/>
                <a:cs typeface="Helvetica"/>
                <a:sym typeface="Helvetica"/>
              </a:defRPr>
            </a:pPr>
            <a:r>
              <a:rPr sz="1160" kern="0">
                <a:solidFill>
                  <a:srgbClr val="000000"/>
                </a:solidFill>
                <a:latin typeface="Helvetica"/>
                <a:sym typeface="Helvetica"/>
              </a:rPr>
              <a:t>Lieberman-Aiden et al. </a:t>
            </a:r>
            <a:r>
              <a:rPr sz="1160" i="1" kern="0">
                <a:solidFill>
                  <a:srgbClr val="000000"/>
                </a:solidFill>
                <a:latin typeface="Helvetica"/>
                <a:sym typeface="Helvetica"/>
              </a:rPr>
              <a:t>Science</a:t>
            </a:r>
            <a:r>
              <a:rPr sz="1160" kern="0">
                <a:solidFill>
                  <a:srgbClr val="000000"/>
                </a:solidFill>
                <a:latin typeface="Helvetica"/>
                <a:sym typeface="Helvetica"/>
              </a:rPr>
              <a:t>, 2009</a:t>
            </a:r>
          </a:p>
          <a:p>
            <a:pPr algn="r" defTabSz="304775" hangingPunct="0">
              <a:defRPr sz="2200">
                <a:latin typeface="Helvetica"/>
                <a:ea typeface="Helvetica"/>
                <a:cs typeface="Helvetica"/>
                <a:sym typeface="Helvetica"/>
              </a:defRPr>
            </a:pPr>
            <a:r>
              <a:rPr sz="1160" kern="0">
                <a:solidFill>
                  <a:srgbClr val="000000"/>
                </a:solidFill>
                <a:latin typeface="Helvetica"/>
                <a:sym typeface="Helvetica"/>
              </a:rPr>
              <a:t>Duan et al. </a:t>
            </a:r>
            <a:r>
              <a:rPr sz="1160" i="1" kern="0">
                <a:solidFill>
                  <a:srgbClr val="000000"/>
                </a:solidFill>
                <a:latin typeface="Helvetica"/>
                <a:sym typeface="Helvetica"/>
              </a:rPr>
              <a:t>Nature</a:t>
            </a:r>
            <a:r>
              <a:rPr sz="1160" kern="0">
                <a:solidFill>
                  <a:srgbClr val="000000"/>
                </a:solidFill>
                <a:latin typeface="Helvetica"/>
                <a:sym typeface="Helvetica"/>
              </a:rPr>
              <a:t> 2010</a:t>
            </a:r>
          </a:p>
        </p:txBody>
      </p:sp>
      <p:pic>
        <p:nvPicPr>
          <p:cNvPr id="432" name="pasted-image.pdf"/>
          <p:cNvPicPr>
            <a:picLocks noChangeAspect="1"/>
          </p:cNvPicPr>
          <p:nvPr/>
        </p:nvPicPr>
        <p:blipFill>
          <a:blip r:embed="rId3"/>
          <a:stretch>
            <a:fillRect/>
          </a:stretch>
        </p:blipFill>
        <p:spPr>
          <a:xfrm>
            <a:off x="4952400" y="1290968"/>
            <a:ext cx="2303366" cy="2209733"/>
          </a:xfrm>
          <a:prstGeom prst="rect">
            <a:avLst/>
          </a:prstGeom>
          <a:ln w="12700">
            <a:miter lim="400000"/>
          </a:ln>
        </p:spPr>
      </p:pic>
      <p:sp>
        <p:nvSpPr>
          <p:cNvPr id="433" name="Shape 433"/>
          <p:cNvSpPr/>
          <p:nvPr/>
        </p:nvSpPr>
        <p:spPr>
          <a:xfrm>
            <a:off x="1544650" y="157371"/>
            <a:ext cx="6054700"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Problem: How can we infer the chromatin’s 3D structure from Hi-C data?</a:t>
            </a:r>
          </a:p>
        </p:txBody>
      </p:sp>
      <p:sp>
        <p:nvSpPr>
          <p:cNvPr id="2" name="Slide Number Placeholder 1">
            <a:extLst>
              <a:ext uri="{FF2B5EF4-FFF2-40B4-BE49-F238E27FC236}">
                <a16:creationId xmlns:a16="http://schemas.microsoft.com/office/drawing/2014/main" id="{F42C174C-812D-CB9B-40D8-4A26271E66EC}"/>
              </a:ext>
            </a:extLst>
          </p:cNvPr>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4099752693"/>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p:nvPr/>
        </p:nvSpPr>
        <p:spPr>
          <a:xfrm>
            <a:off x="1544650" y="157371"/>
            <a:ext cx="6054700"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dirty="0"/>
              <a:t>Beads-on-a-string model</a:t>
            </a:r>
          </a:p>
        </p:txBody>
      </p:sp>
      <p:sp>
        <p:nvSpPr>
          <p:cNvPr id="436" name="Shape 436"/>
          <p:cNvSpPr>
            <a:spLocks noGrp="1"/>
          </p:cNvSpPr>
          <p:nvPr>
            <p:ph type="body" idx="1"/>
          </p:nvPr>
        </p:nvSpPr>
        <p:spPr>
          <a:xfrm>
            <a:off x="449705" y="561930"/>
            <a:ext cx="7944787" cy="2024969"/>
          </a:xfrm>
          <a:prstGeom prst="rect">
            <a:avLst/>
          </a:prstGeom>
        </p:spPr>
        <p:txBody>
          <a:bodyPr lIns="26788" tIns="26788" rIns="26788" bIns="26788" anchor="ctr">
            <a:normAutofit/>
          </a:bodyPr>
          <a:lstStyle/>
          <a:p>
            <a:pPr marL="397019" indent="-229601">
              <a:spcBef>
                <a:spcPts val="1266"/>
              </a:spcBef>
              <a:defRPr sz="3200">
                <a:latin typeface="Helvetica"/>
                <a:ea typeface="Helvetica"/>
                <a:cs typeface="Helvetica"/>
                <a:sym typeface="Helvetica"/>
              </a:defRPr>
            </a:pPr>
            <a:r>
              <a:rPr dirty="0"/>
              <a:t>Divide chromosomes into 10kb beads.</a:t>
            </a:r>
          </a:p>
          <a:p>
            <a:pPr marL="397019" indent="-229601">
              <a:spcBef>
                <a:spcPts val="1266"/>
              </a:spcBef>
              <a:defRPr sz="3200">
                <a:latin typeface="Helvetica"/>
                <a:ea typeface="Helvetica"/>
                <a:cs typeface="Helvetica"/>
                <a:sym typeface="Helvetica"/>
              </a:defRPr>
            </a:pPr>
            <a:r>
              <a:rPr dirty="0"/>
              <a:t>Infer 3D position of each bead.</a:t>
            </a:r>
          </a:p>
        </p:txBody>
      </p:sp>
      <p:pic>
        <p:nvPicPr>
          <p:cNvPr id="437" name="pasted-image.pdf"/>
          <p:cNvPicPr>
            <a:picLocks noChangeAspect="1"/>
          </p:cNvPicPr>
          <p:nvPr/>
        </p:nvPicPr>
        <p:blipFill>
          <a:blip r:embed="rId2"/>
          <a:stretch>
            <a:fillRect/>
          </a:stretch>
        </p:blipFill>
        <p:spPr>
          <a:xfrm>
            <a:off x="4542009" y="2139790"/>
            <a:ext cx="2383862" cy="2359904"/>
          </a:xfrm>
          <a:prstGeom prst="rect">
            <a:avLst/>
          </a:prstGeom>
          <a:ln w="12700">
            <a:miter lim="400000"/>
          </a:ln>
        </p:spPr>
      </p:pic>
      <p:sp>
        <p:nvSpPr>
          <p:cNvPr id="5" name="Shape 442">
            <a:extLst>
              <a:ext uri="{FF2B5EF4-FFF2-40B4-BE49-F238E27FC236}">
                <a16:creationId xmlns:a16="http://schemas.microsoft.com/office/drawing/2014/main" id="{B7340699-0713-C04B-A36A-5D47D81CA89B}"/>
              </a:ext>
            </a:extLst>
          </p:cNvPr>
          <p:cNvSpPr/>
          <p:nvPr/>
        </p:nvSpPr>
        <p:spPr>
          <a:xfrm>
            <a:off x="1761020" y="2903319"/>
            <a:ext cx="2440936" cy="1225975"/>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a:uFill>
                  <a:solidFill>
                    <a:srgbClr val="000000"/>
                  </a:solidFill>
                </a:uFill>
                <a:latin typeface="Arial"/>
                <a:ea typeface="Arial"/>
                <a:cs typeface="Arial"/>
                <a:sym typeface="Arial"/>
              </a:defRPr>
            </a:lvl1pPr>
          </a:lstStyle>
          <a:p>
            <a:pPr defTabSz="482163" hangingPunct="0"/>
            <a:r>
              <a:rPr sz="1898" kern="0" dirty="0">
                <a:solidFill>
                  <a:srgbClr val="000000"/>
                </a:solidFill>
              </a:rPr>
              <a:t>How can we infer distances between beads from Hi-C data?</a:t>
            </a:r>
          </a:p>
        </p:txBody>
      </p:sp>
      <p:sp>
        <p:nvSpPr>
          <p:cNvPr id="2" name="Slide Number Placeholder 1">
            <a:extLst>
              <a:ext uri="{FF2B5EF4-FFF2-40B4-BE49-F238E27FC236}">
                <a16:creationId xmlns:a16="http://schemas.microsoft.com/office/drawing/2014/main" id="{8DE5C3E6-8401-5D8B-F755-9CE8CD583515}"/>
              </a:ext>
            </a:extLst>
          </p:cNvPr>
          <p:cNvSpPr>
            <a:spLocks noGrp="1"/>
          </p:cNvSpPr>
          <p:nvPr>
            <p:ph type="sldNum" sz="quarter" idx="2"/>
          </p:nvPr>
        </p:nvSpPr>
        <p:spPr/>
        <p:txBody>
          <a:bodyPr/>
          <a:lstStyle/>
          <a:p>
            <a:fld id="{86CB4B4D-7CA3-9044-876B-883B54F8677D}" type="slidenum">
              <a:rPr lang="en-US" smtClean="0"/>
              <a:t>13</a:t>
            </a:fld>
            <a:endParaRPr lang="en-US"/>
          </a:p>
        </p:txBody>
      </p:sp>
    </p:spTree>
    <p:extLst>
      <p:ext uri="{BB962C8B-B14F-4D97-AF65-F5344CB8AC3E}">
        <p14:creationId xmlns:p14="http://schemas.microsoft.com/office/powerpoint/2010/main" val="6556826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does Hi-C contact count relate to 3D distance?</a:t>
            </a:r>
          </a:p>
        </p:txBody>
      </p:sp>
      <p:grpSp>
        <p:nvGrpSpPr>
          <p:cNvPr id="9" name="Group 8"/>
          <p:cNvGrpSpPr/>
          <p:nvPr/>
        </p:nvGrpSpPr>
        <p:grpSpPr>
          <a:xfrm>
            <a:off x="2394296" y="1328511"/>
            <a:ext cx="4472214" cy="3814989"/>
            <a:chOff x="0" y="1328511"/>
            <a:chExt cx="4472214" cy="3814989"/>
          </a:xfrm>
        </p:grpSpPr>
        <p:grpSp>
          <p:nvGrpSpPr>
            <p:cNvPr id="8" name="Group 7"/>
            <p:cNvGrpSpPr/>
            <p:nvPr/>
          </p:nvGrpSpPr>
          <p:grpSpPr>
            <a:xfrm>
              <a:off x="180939" y="1328511"/>
              <a:ext cx="4291275" cy="3552885"/>
              <a:chOff x="180939" y="1328511"/>
              <a:chExt cx="4291275" cy="3552885"/>
            </a:xfrm>
          </p:grpSpPr>
          <p:pic>
            <p:nvPicPr>
              <p:cNvPr id="4" name="Picture 3"/>
              <p:cNvPicPr>
                <a:picLocks noChangeAspect="1"/>
              </p:cNvPicPr>
              <p:nvPr/>
            </p:nvPicPr>
            <p:blipFill>
              <a:blip r:embed="rId3"/>
              <a:stretch>
                <a:fillRect/>
              </a:stretch>
            </p:blipFill>
            <p:spPr>
              <a:xfrm>
                <a:off x="596900" y="1328511"/>
                <a:ext cx="3875314" cy="3107418"/>
              </a:xfrm>
              <a:prstGeom prst="rect">
                <a:avLst/>
              </a:prstGeom>
            </p:spPr>
          </p:pic>
          <p:sp>
            <p:nvSpPr>
              <p:cNvPr id="5" name="TextBox 4"/>
              <p:cNvSpPr txBox="1"/>
              <p:nvPr/>
            </p:nvSpPr>
            <p:spPr>
              <a:xfrm>
                <a:off x="952500" y="4481286"/>
                <a:ext cx="3299000" cy="400110"/>
              </a:xfrm>
              <a:prstGeom prst="rect">
                <a:avLst/>
              </a:prstGeom>
              <a:noFill/>
            </p:spPr>
            <p:txBody>
              <a:bodyPr wrap="none" rtlCol="0">
                <a:spAutoFit/>
              </a:bodyPr>
              <a:lstStyle/>
              <a:p>
                <a:r>
                  <a:rPr lang="en-US" sz="2000" dirty="0"/>
                  <a:t>Hi-C contact counts (rescaled)</a:t>
                </a:r>
              </a:p>
            </p:txBody>
          </p:sp>
          <p:sp>
            <p:nvSpPr>
              <p:cNvPr id="6" name="TextBox 5"/>
              <p:cNvSpPr txBox="1"/>
              <p:nvPr/>
            </p:nvSpPr>
            <p:spPr>
              <a:xfrm rot="16200000">
                <a:off x="-929872" y="2619829"/>
                <a:ext cx="2621731" cy="400110"/>
              </a:xfrm>
              <a:prstGeom prst="rect">
                <a:avLst/>
              </a:prstGeom>
              <a:noFill/>
            </p:spPr>
            <p:txBody>
              <a:bodyPr wrap="none" rtlCol="0">
                <a:spAutoFit/>
              </a:bodyPr>
              <a:lstStyle/>
              <a:p>
                <a:r>
                  <a:rPr lang="en-US" sz="2000" dirty="0"/>
                  <a:t>FISH distance (microns)</a:t>
                </a:r>
              </a:p>
            </p:txBody>
          </p:sp>
        </p:grpSp>
        <p:sp>
          <p:nvSpPr>
            <p:cNvPr id="7" name="TextBox 6"/>
            <p:cNvSpPr txBox="1"/>
            <p:nvPr/>
          </p:nvSpPr>
          <p:spPr>
            <a:xfrm>
              <a:off x="0" y="4866501"/>
              <a:ext cx="2213692" cy="276999"/>
            </a:xfrm>
            <a:prstGeom prst="rect">
              <a:avLst/>
            </a:prstGeom>
            <a:noFill/>
          </p:spPr>
          <p:txBody>
            <a:bodyPr wrap="none" rtlCol="0">
              <a:spAutoFit/>
            </a:bodyPr>
            <a:lstStyle/>
            <a:p>
              <a:r>
                <a:rPr lang="en-US" sz="1200" dirty="0" err="1"/>
                <a:t>Tanizawa</a:t>
              </a:r>
              <a:r>
                <a:rPr lang="en-US" sz="1200" dirty="0"/>
                <a:t> </a:t>
              </a:r>
              <a:r>
                <a:rPr lang="en-US" sz="1200" i="1" dirty="0"/>
                <a:t>Nucleic Acids Res</a:t>
              </a:r>
              <a:r>
                <a:rPr lang="en-US" sz="1200" dirty="0"/>
                <a:t> 2010</a:t>
              </a:r>
            </a:p>
          </p:txBody>
        </p:sp>
      </p:grpSp>
      <p:sp>
        <p:nvSpPr>
          <p:cNvPr id="3" name="Slide Number Placeholder 2">
            <a:extLst>
              <a:ext uri="{FF2B5EF4-FFF2-40B4-BE49-F238E27FC236}">
                <a16:creationId xmlns:a16="http://schemas.microsoft.com/office/drawing/2014/main" id="{C6FCA8CA-F3E3-3564-139C-972D1545DD74}"/>
              </a:ext>
            </a:extLst>
          </p:cNvPr>
          <p:cNvSpPr>
            <a:spLocks noGrp="1"/>
          </p:cNvSpPr>
          <p:nvPr>
            <p:ph type="sldNum" sz="quarter" idx="12"/>
          </p:nvPr>
        </p:nvSpPr>
        <p:spPr/>
        <p:txBody>
          <a:bodyPr/>
          <a:lstStyle/>
          <a:p>
            <a:fld id="{415EDC5C-A534-471E-ABDA-3917A36C80D6}" type="slidenum">
              <a:rPr lang="en-US" smtClean="0"/>
              <a:pPr/>
              <a:t>14</a:t>
            </a:fld>
            <a:endParaRPr lang="en-US"/>
          </a:p>
        </p:txBody>
      </p:sp>
    </p:spTree>
    <p:extLst>
      <p:ext uri="{BB962C8B-B14F-4D97-AF65-F5344CB8AC3E}">
        <p14:creationId xmlns:p14="http://schemas.microsoft.com/office/powerpoint/2010/main" val="120032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0141" y="1246322"/>
            <a:ext cx="7487520" cy="3827872"/>
          </a:xfrm>
          <a:prstGeom prst="rect">
            <a:avLst/>
          </a:prstGeom>
        </p:spPr>
      </p:pic>
      <p:sp>
        <p:nvSpPr>
          <p:cNvPr id="2" name="Title 1"/>
          <p:cNvSpPr>
            <a:spLocks noGrp="1"/>
          </p:cNvSpPr>
          <p:nvPr>
            <p:ph type="title"/>
          </p:nvPr>
        </p:nvSpPr>
        <p:spPr>
          <a:xfrm>
            <a:off x="669727" y="99321"/>
            <a:ext cx="7804547" cy="1138535"/>
          </a:xfrm>
        </p:spPr>
        <p:txBody>
          <a:bodyPr>
            <a:normAutofit/>
          </a:bodyPr>
          <a:lstStyle/>
          <a:p>
            <a:r>
              <a:rPr lang="en-US" dirty="0"/>
              <a:t>Polymers exhibit predictable</a:t>
            </a:r>
            <a:br>
              <a:rPr lang="en-US" dirty="0"/>
            </a:br>
            <a:r>
              <a:rPr lang="en-US" dirty="0"/>
              <a:t>self-looping behavior</a:t>
            </a:r>
          </a:p>
        </p:txBody>
      </p:sp>
      <p:grpSp>
        <p:nvGrpSpPr>
          <p:cNvPr id="15" name="Group 14"/>
          <p:cNvGrpSpPr/>
          <p:nvPr/>
        </p:nvGrpSpPr>
        <p:grpSpPr>
          <a:xfrm>
            <a:off x="3323817" y="2774299"/>
            <a:ext cx="4895706" cy="2085212"/>
            <a:chOff x="3728749" y="2663863"/>
            <a:chExt cx="4895706" cy="2085212"/>
          </a:xfrm>
        </p:grpSpPr>
        <p:grpSp>
          <p:nvGrpSpPr>
            <p:cNvPr id="13" name="Group 12"/>
            <p:cNvGrpSpPr/>
            <p:nvPr/>
          </p:nvGrpSpPr>
          <p:grpSpPr>
            <a:xfrm>
              <a:off x="3728749" y="2663863"/>
              <a:ext cx="1477298" cy="2085212"/>
              <a:chOff x="3728749" y="2663863"/>
              <a:chExt cx="1477298" cy="2085212"/>
            </a:xfrm>
          </p:grpSpPr>
          <p:sp>
            <p:nvSpPr>
              <p:cNvPr id="11" name="Right Arrow 10"/>
              <p:cNvSpPr/>
              <p:nvPr/>
            </p:nvSpPr>
            <p:spPr>
              <a:xfrm flipH="1">
                <a:off x="4328512" y="2663863"/>
                <a:ext cx="877535" cy="3500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flipH="1">
                <a:off x="3728749" y="4398993"/>
                <a:ext cx="877535" cy="3500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TextBox 13"/>
            <p:cNvSpPr txBox="1"/>
            <p:nvPr/>
          </p:nvSpPr>
          <p:spPr>
            <a:xfrm>
              <a:off x="6083812" y="3117859"/>
              <a:ext cx="2540643" cy="1631216"/>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Two loci close in genomic coordinates are likely to randomly be in contact.</a:t>
              </a:r>
            </a:p>
          </p:txBody>
        </p:sp>
      </p:grpSp>
      <p:sp>
        <p:nvSpPr>
          <p:cNvPr id="4" name="TextBox 3"/>
          <p:cNvSpPr txBox="1"/>
          <p:nvPr/>
        </p:nvSpPr>
        <p:spPr>
          <a:xfrm>
            <a:off x="910141" y="4797195"/>
            <a:ext cx="1250838" cy="276999"/>
          </a:xfrm>
          <a:prstGeom prst="rect">
            <a:avLst/>
          </a:prstGeom>
          <a:noFill/>
        </p:spPr>
        <p:txBody>
          <a:bodyPr wrap="none" rtlCol="0">
            <a:spAutoFit/>
          </a:bodyPr>
          <a:lstStyle/>
          <a:p>
            <a:r>
              <a:rPr lang="en-US" sz="1200" dirty="0" err="1">
                <a:solidFill>
                  <a:schemeClr val="bg1"/>
                </a:solidFill>
              </a:rPr>
              <a:t>chemguide.co.uk</a:t>
            </a:r>
            <a:endParaRPr lang="en-US" sz="1200" dirty="0">
              <a:solidFill>
                <a:schemeClr val="bg1"/>
              </a:solidFill>
            </a:endParaRPr>
          </a:p>
        </p:txBody>
      </p:sp>
      <p:sp>
        <p:nvSpPr>
          <p:cNvPr id="5" name="Slide Number Placeholder 4">
            <a:extLst>
              <a:ext uri="{FF2B5EF4-FFF2-40B4-BE49-F238E27FC236}">
                <a16:creationId xmlns:a16="http://schemas.microsoft.com/office/drawing/2014/main" id="{6CB0FB1D-5221-A150-1AE3-215A641E7146}"/>
              </a:ext>
            </a:extLst>
          </p:cNvPr>
          <p:cNvSpPr>
            <a:spLocks noGrp="1"/>
          </p:cNvSpPr>
          <p:nvPr>
            <p:ph type="sldNum" sz="quarter" idx="12"/>
          </p:nvPr>
        </p:nvSpPr>
        <p:spPr/>
        <p:txBody>
          <a:bodyPr/>
          <a:lstStyle/>
          <a:p>
            <a:fld id="{415EDC5C-A534-471E-ABDA-3917A36C80D6}" type="slidenum">
              <a:rPr lang="en-US" smtClean="0"/>
              <a:pPr/>
              <a:t>15</a:t>
            </a:fld>
            <a:endParaRPr lang="en-US"/>
          </a:p>
        </p:txBody>
      </p:sp>
    </p:spTree>
    <p:extLst>
      <p:ext uri="{BB962C8B-B14F-4D97-AF65-F5344CB8AC3E}">
        <p14:creationId xmlns:p14="http://schemas.microsoft.com/office/powerpoint/2010/main" val="260978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p:cNvSpPr>
            <a:spLocks noChangeArrowheads="1"/>
          </p:cNvSpPr>
          <p:nvPr/>
        </p:nvSpPr>
        <p:spPr bwMode="auto">
          <a:xfrm>
            <a:off x="1" y="-184666"/>
            <a:ext cx="184666" cy="369332"/>
          </a:xfrm>
          <a:prstGeom prst="rect">
            <a:avLst/>
          </a:prstGeom>
          <a:noFill/>
          <a:ln w="9525">
            <a:noFill/>
            <a:miter lim="800000"/>
            <a:headEnd/>
            <a:tailEnd/>
          </a:ln>
        </p:spPr>
        <p:txBody>
          <a:bodyPr wrap="none" anchor="ctr">
            <a:spAutoFit/>
          </a:bodyPr>
          <a:lstStyle/>
          <a:p>
            <a:endParaRPr lang="en-US"/>
          </a:p>
        </p:txBody>
      </p:sp>
      <p:pic>
        <p:nvPicPr>
          <p:cNvPr id="121857" name="Picture 1"/>
          <p:cNvPicPr>
            <a:picLocks noChangeAspect="1" noChangeArrowheads="1"/>
          </p:cNvPicPr>
          <p:nvPr/>
        </p:nvPicPr>
        <p:blipFill rotWithShape="1">
          <a:blip r:embed="rId3" cstate="print"/>
          <a:srcRect l="7428" r="5961" b="6402"/>
          <a:stretch/>
        </p:blipFill>
        <p:spPr bwMode="auto">
          <a:xfrm>
            <a:off x="1415142" y="1240063"/>
            <a:ext cx="6427709" cy="3050723"/>
          </a:xfrm>
          <a:prstGeom prst="rect">
            <a:avLst/>
          </a:prstGeom>
          <a:noFill/>
          <a:ln w="9525">
            <a:noFill/>
            <a:miter lim="800000"/>
            <a:headEnd/>
            <a:tailEnd/>
          </a:ln>
        </p:spPr>
      </p:pic>
      <p:sp>
        <p:nvSpPr>
          <p:cNvPr id="2" name="TextBox 1"/>
          <p:cNvSpPr txBox="1"/>
          <p:nvPr/>
        </p:nvSpPr>
        <p:spPr>
          <a:xfrm>
            <a:off x="2906302" y="1884781"/>
            <a:ext cx="3724911" cy="1200328"/>
          </a:xfrm>
          <a:prstGeom prst="rect">
            <a:avLst/>
          </a:prstGeom>
          <a:noFill/>
        </p:spPr>
        <p:txBody>
          <a:bodyPr wrap="square" rtlCol="0">
            <a:spAutoFit/>
          </a:bodyPr>
          <a:lstStyle/>
          <a:p>
            <a:r>
              <a:rPr lang="en-US" sz="2400" dirty="0"/>
              <a:t>130bp of packed chromatin has length 1 nm (</a:t>
            </a:r>
            <a:r>
              <a:rPr lang="en-US" sz="2400" dirty="0" err="1"/>
              <a:t>Bystricky</a:t>
            </a:r>
            <a:r>
              <a:rPr lang="en-US" sz="2400" dirty="0"/>
              <a:t> PNAS 2004).</a:t>
            </a:r>
          </a:p>
        </p:txBody>
      </p:sp>
      <p:sp>
        <p:nvSpPr>
          <p:cNvPr id="3" name="Title 2"/>
          <p:cNvSpPr>
            <a:spLocks noGrp="1"/>
          </p:cNvSpPr>
          <p:nvPr>
            <p:ph type="title"/>
          </p:nvPr>
        </p:nvSpPr>
        <p:spPr/>
        <p:txBody>
          <a:bodyPr>
            <a:normAutofit/>
          </a:bodyPr>
          <a:lstStyle/>
          <a:p>
            <a:r>
              <a:rPr lang="en-US" dirty="0"/>
              <a:t>Convert contact counts to 3D distance</a:t>
            </a:r>
          </a:p>
        </p:txBody>
      </p:sp>
      <p:sp>
        <p:nvSpPr>
          <p:cNvPr id="4" name="TextBox 3"/>
          <p:cNvSpPr txBox="1"/>
          <p:nvPr/>
        </p:nvSpPr>
        <p:spPr>
          <a:xfrm rot="16200000">
            <a:off x="-168735" y="2567213"/>
            <a:ext cx="2706089" cy="461665"/>
          </a:xfrm>
          <a:prstGeom prst="rect">
            <a:avLst/>
          </a:prstGeom>
          <a:noFill/>
        </p:spPr>
        <p:txBody>
          <a:bodyPr wrap="none" rtlCol="0">
            <a:spAutoFit/>
          </a:bodyPr>
          <a:lstStyle/>
          <a:p>
            <a:r>
              <a:rPr lang="en-US" sz="2400" dirty="0"/>
              <a:t>Mean contact count</a:t>
            </a:r>
          </a:p>
        </p:txBody>
      </p:sp>
      <p:sp>
        <p:nvSpPr>
          <p:cNvPr id="5" name="TextBox 4"/>
          <p:cNvSpPr txBox="1"/>
          <p:nvPr/>
        </p:nvSpPr>
        <p:spPr>
          <a:xfrm>
            <a:off x="3021904" y="4485199"/>
            <a:ext cx="3139952" cy="461665"/>
          </a:xfrm>
          <a:prstGeom prst="rect">
            <a:avLst/>
          </a:prstGeom>
          <a:noFill/>
        </p:spPr>
        <p:txBody>
          <a:bodyPr wrap="none" rtlCol="0">
            <a:spAutoFit/>
          </a:bodyPr>
          <a:lstStyle/>
          <a:p>
            <a:r>
              <a:rPr lang="en-US" sz="2400" dirty="0"/>
              <a:t>Genomic distance (</a:t>
            </a:r>
            <a:r>
              <a:rPr lang="en-US" sz="2400" dirty="0" err="1"/>
              <a:t>kbp</a:t>
            </a:r>
            <a:r>
              <a:rPr lang="en-US" sz="2400" dirty="0"/>
              <a:t>)</a:t>
            </a:r>
          </a:p>
        </p:txBody>
      </p:sp>
      <p:grpSp>
        <p:nvGrpSpPr>
          <p:cNvPr id="11" name="Group 10"/>
          <p:cNvGrpSpPr/>
          <p:nvPr/>
        </p:nvGrpSpPr>
        <p:grpSpPr>
          <a:xfrm>
            <a:off x="1759564" y="4173927"/>
            <a:ext cx="6083287" cy="772937"/>
            <a:chOff x="1759564" y="4157245"/>
            <a:chExt cx="6083287" cy="772937"/>
          </a:xfrm>
        </p:grpSpPr>
        <p:sp>
          <p:nvSpPr>
            <p:cNvPr id="18" name="TextBox 17"/>
            <p:cNvSpPr txBox="1"/>
            <p:nvPr/>
          </p:nvSpPr>
          <p:spPr>
            <a:xfrm>
              <a:off x="3132369" y="4468517"/>
              <a:ext cx="3764372" cy="461665"/>
            </a:xfrm>
            <a:prstGeom prst="rect">
              <a:avLst/>
            </a:prstGeom>
            <a:noFill/>
          </p:spPr>
          <p:txBody>
            <a:bodyPr wrap="none" rtlCol="0">
              <a:spAutoFit/>
            </a:bodyPr>
            <a:lstStyle/>
            <a:p>
              <a:r>
                <a:rPr lang="en-US" sz="2400" dirty="0"/>
                <a:t>Euclidean distance (microns)</a:t>
              </a:r>
            </a:p>
          </p:txBody>
        </p:sp>
        <p:sp>
          <p:nvSpPr>
            <p:cNvPr id="8" name="Rectangle 7"/>
            <p:cNvSpPr/>
            <p:nvPr/>
          </p:nvSpPr>
          <p:spPr>
            <a:xfrm>
              <a:off x="1759564" y="4157245"/>
              <a:ext cx="6083287"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759564" y="4157245"/>
              <a:ext cx="301660" cy="369332"/>
            </a:xfrm>
            <a:prstGeom prst="rect">
              <a:avLst/>
            </a:prstGeom>
            <a:noFill/>
          </p:spPr>
          <p:txBody>
            <a:bodyPr wrap="none" rtlCol="0">
              <a:spAutoFit/>
            </a:bodyPr>
            <a:lstStyle/>
            <a:p>
              <a:r>
                <a:rPr lang="en-US" dirty="0"/>
                <a:t>0</a:t>
              </a:r>
            </a:p>
          </p:txBody>
        </p:sp>
        <p:sp>
          <p:nvSpPr>
            <p:cNvPr id="12" name="TextBox 11"/>
            <p:cNvSpPr txBox="1"/>
            <p:nvPr/>
          </p:nvSpPr>
          <p:spPr>
            <a:xfrm>
              <a:off x="3175722" y="4157245"/>
              <a:ext cx="301660" cy="369332"/>
            </a:xfrm>
            <a:prstGeom prst="rect">
              <a:avLst/>
            </a:prstGeom>
            <a:noFill/>
          </p:spPr>
          <p:txBody>
            <a:bodyPr wrap="none" rtlCol="0">
              <a:spAutoFit/>
            </a:bodyPr>
            <a:lstStyle/>
            <a:p>
              <a:r>
                <a:rPr lang="en-US" dirty="0"/>
                <a:t>3</a:t>
              </a:r>
            </a:p>
          </p:txBody>
        </p:sp>
        <p:sp>
          <p:nvSpPr>
            <p:cNvPr id="13" name="TextBox 12"/>
            <p:cNvSpPr txBox="1"/>
            <p:nvPr/>
          </p:nvSpPr>
          <p:spPr>
            <a:xfrm>
              <a:off x="4591880" y="4157245"/>
              <a:ext cx="301660" cy="369332"/>
            </a:xfrm>
            <a:prstGeom prst="rect">
              <a:avLst/>
            </a:prstGeom>
            <a:noFill/>
          </p:spPr>
          <p:txBody>
            <a:bodyPr wrap="none" rtlCol="0">
              <a:spAutoFit/>
            </a:bodyPr>
            <a:lstStyle/>
            <a:p>
              <a:r>
                <a:rPr lang="en-US" dirty="0"/>
                <a:t>6</a:t>
              </a:r>
            </a:p>
          </p:txBody>
        </p:sp>
        <p:sp>
          <p:nvSpPr>
            <p:cNvPr id="14" name="TextBox 13"/>
            <p:cNvSpPr txBox="1"/>
            <p:nvPr/>
          </p:nvSpPr>
          <p:spPr>
            <a:xfrm>
              <a:off x="6008038" y="4157245"/>
              <a:ext cx="301660" cy="369332"/>
            </a:xfrm>
            <a:prstGeom prst="rect">
              <a:avLst/>
            </a:prstGeom>
            <a:noFill/>
          </p:spPr>
          <p:txBody>
            <a:bodyPr wrap="none" rtlCol="0">
              <a:spAutoFit/>
            </a:bodyPr>
            <a:lstStyle/>
            <a:p>
              <a:r>
                <a:rPr lang="en-US" dirty="0"/>
                <a:t>9</a:t>
              </a:r>
            </a:p>
          </p:txBody>
        </p:sp>
        <p:sp>
          <p:nvSpPr>
            <p:cNvPr id="15" name="TextBox 14"/>
            <p:cNvSpPr txBox="1"/>
            <p:nvPr/>
          </p:nvSpPr>
          <p:spPr>
            <a:xfrm>
              <a:off x="7424197" y="4157245"/>
              <a:ext cx="418654" cy="369332"/>
            </a:xfrm>
            <a:prstGeom prst="rect">
              <a:avLst/>
            </a:prstGeom>
            <a:noFill/>
          </p:spPr>
          <p:txBody>
            <a:bodyPr wrap="none" rtlCol="0">
              <a:spAutoFit/>
            </a:bodyPr>
            <a:lstStyle/>
            <a:p>
              <a:r>
                <a:rPr lang="en-US" dirty="0"/>
                <a:t>12</a:t>
              </a:r>
            </a:p>
          </p:txBody>
        </p:sp>
      </p:grpSp>
      <p:grpSp>
        <p:nvGrpSpPr>
          <p:cNvPr id="16" name="Group 15"/>
          <p:cNvGrpSpPr/>
          <p:nvPr/>
        </p:nvGrpSpPr>
        <p:grpSpPr>
          <a:xfrm>
            <a:off x="5144799" y="3085109"/>
            <a:ext cx="8088313" cy="570904"/>
            <a:chOff x="5144799" y="3085109"/>
            <a:chExt cx="8088313" cy="570904"/>
          </a:xfrm>
        </p:grpSpPr>
        <p:sp>
          <p:nvSpPr>
            <p:cNvPr id="10" name="Rectangle 9"/>
            <p:cNvSpPr/>
            <p:nvPr/>
          </p:nvSpPr>
          <p:spPr>
            <a:xfrm>
              <a:off x="7316324" y="3085109"/>
              <a:ext cx="526527" cy="570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nvGraphicFramePr>
          <p:xfrm>
            <a:off x="5144799" y="3113088"/>
            <a:ext cx="8088313" cy="542925"/>
          </p:xfrm>
          <a:graphic>
            <a:graphicData uri="http://schemas.openxmlformats.org/presentationml/2006/ole">
              <mc:AlternateContent xmlns:mc="http://schemas.openxmlformats.org/markup-compatibility/2006">
                <mc:Choice xmlns:v="urn:schemas-microsoft-com:vml" Requires="v">
                  <p:oleObj name="Document" r:id="rId4" imgW="5486400" imgH="368300" progId="Word.Document.12">
                    <p:embed/>
                  </p:oleObj>
                </mc:Choice>
                <mc:Fallback>
                  <p:oleObj name="Document" r:id="rId4" imgW="5486400" imgH="368300" progId="Word.Document.12">
                    <p:embed/>
                    <p:pic>
                      <p:nvPicPr>
                        <p:cNvPr id="9" name="Object 8"/>
                        <p:cNvPicPr/>
                        <p:nvPr/>
                      </p:nvPicPr>
                      <p:blipFill>
                        <a:blip r:embed="rId5">
                          <a:alphaModFix/>
                        </a:blip>
                        <a:stretch>
                          <a:fillRect/>
                        </a:stretch>
                      </p:blipFill>
                      <p:spPr>
                        <a:xfrm>
                          <a:off x="5144799" y="3113088"/>
                          <a:ext cx="8088313" cy="542925"/>
                        </a:xfrm>
                        <a:prstGeom prst="rect">
                          <a:avLst/>
                        </a:prstGeom>
                      </p:spPr>
                    </p:pic>
                  </p:oleObj>
                </mc:Fallback>
              </mc:AlternateContent>
            </a:graphicData>
          </a:graphic>
        </p:graphicFrame>
      </p:grpSp>
      <p:sp>
        <p:nvSpPr>
          <p:cNvPr id="7" name="Slide Number Placeholder 6">
            <a:extLst>
              <a:ext uri="{FF2B5EF4-FFF2-40B4-BE49-F238E27FC236}">
                <a16:creationId xmlns:a16="http://schemas.microsoft.com/office/drawing/2014/main" id="{F0D61E7F-7A51-4ED1-D283-0D0DAB6506E8}"/>
              </a:ext>
            </a:extLst>
          </p:cNvPr>
          <p:cNvSpPr>
            <a:spLocks noGrp="1"/>
          </p:cNvSpPr>
          <p:nvPr>
            <p:ph type="sldNum" sz="quarter" idx="12"/>
          </p:nvPr>
        </p:nvSpPr>
        <p:spPr/>
        <p:txBody>
          <a:bodyPr/>
          <a:lstStyle/>
          <a:p>
            <a:fld id="{415EDC5C-A534-471E-ABDA-3917A36C80D6}" type="slidenum">
              <a:rPr lang="en-US" smtClean="0"/>
              <a:pPr/>
              <a:t>16</a:t>
            </a:fld>
            <a:endParaRPr lang="en-US"/>
          </a:p>
        </p:txBody>
      </p:sp>
    </p:spTree>
    <p:extLst>
      <p:ext uri="{BB962C8B-B14F-4D97-AF65-F5344CB8AC3E}">
        <p14:creationId xmlns:p14="http://schemas.microsoft.com/office/powerpoint/2010/main" val="321959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p:nvPr/>
        </p:nvSpPr>
        <p:spPr>
          <a:xfrm>
            <a:off x="1544650" y="157371"/>
            <a:ext cx="6054700"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Polymer physics dictates relationship between contact counts and 3D distance</a:t>
            </a:r>
          </a:p>
        </p:txBody>
      </p:sp>
      <p:grpSp>
        <p:nvGrpSpPr>
          <p:cNvPr id="447" name="Group 447"/>
          <p:cNvGrpSpPr/>
          <p:nvPr/>
        </p:nvGrpSpPr>
        <p:grpSpPr>
          <a:xfrm>
            <a:off x="4553695" y="1032923"/>
            <a:ext cx="3104181" cy="2671920"/>
            <a:chOff x="254836" y="0"/>
            <a:chExt cx="5886626" cy="5066904"/>
          </a:xfrm>
        </p:grpSpPr>
        <p:pic>
          <p:nvPicPr>
            <p:cNvPr id="445" name="pasted-image.jpg"/>
            <p:cNvPicPr>
              <a:picLocks noChangeAspect="1"/>
            </p:cNvPicPr>
            <p:nvPr/>
          </p:nvPicPr>
          <p:blipFill>
            <a:blip r:embed="rId2"/>
            <a:srcRect r="49878" b="66742"/>
            <a:stretch>
              <a:fillRect/>
            </a:stretch>
          </p:blipFill>
          <p:spPr>
            <a:xfrm>
              <a:off x="286049" y="1224844"/>
              <a:ext cx="4921771" cy="3842060"/>
            </a:xfrm>
            <a:prstGeom prst="rect">
              <a:avLst/>
            </a:prstGeom>
            <a:ln w="12700" cap="flat">
              <a:noFill/>
              <a:miter lim="400000"/>
            </a:ln>
            <a:effectLst/>
          </p:spPr>
        </p:pic>
        <p:sp>
          <p:nvSpPr>
            <p:cNvPr id="446" name="Shape 446"/>
            <p:cNvSpPr/>
            <p:nvPr/>
          </p:nvSpPr>
          <p:spPr>
            <a:xfrm>
              <a:off x="254836" y="0"/>
              <a:ext cx="5886626" cy="121764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8574" tIns="28574" rIns="28574" bIns="28574" numCol="1" anchor="t">
              <a:spAutoFit/>
            </a:bodyPr>
            <a:lstStyle/>
            <a:p>
              <a:pPr defTabSz="482163" hangingPunct="0">
                <a:buClr>
                  <a:srgbClr val="000000"/>
                </a:buClr>
                <a:defRPr sz="2400" b="1">
                  <a:uFill>
                    <a:solidFill>
                      <a:srgbClr val="000000"/>
                    </a:solidFill>
                  </a:uFill>
                  <a:latin typeface="Arial"/>
                  <a:ea typeface="Arial"/>
                  <a:cs typeface="Arial"/>
                  <a:sym typeface="Arial"/>
                </a:defRPr>
              </a:pPr>
              <a:r>
                <a:rPr sz="1266" b="1" kern="0">
                  <a:solidFill>
                    <a:srgbClr val="000000"/>
                  </a:solidFill>
                  <a:uFill>
                    <a:solidFill>
                      <a:srgbClr val="000000"/>
                    </a:solidFill>
                  </a:uFill>
                  <a:latin typeface="Arial"/>
                  <a:cs typeface="Arial"/>
                  <a:sym typeface="Arial"/>
                </a:rPr>
                <a:t>Power law relationship</a:t>
              </a:r>
            </a:p>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Predicted by fractal globule simulation: 1.0</a:t>
              </a:r>
            </a:p>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Observed: 1.08</a:t>
              </a:r>
            </a:p>
          </p:txBody>
        </p:sp>
      </p:grpSp>
      <p:pic>
        <p:nvPicPr>
          <p:cNvPr id="448" name="pasted-image.pdf"/>
          <p:cNvPicPr>
            <a:picLocks noChangeAspect="1"/>
          </p:cNvPicPr>
          <p:nvPr/>
        </p:nvPicPr>
        <p:blipFill>
          <a:blip r:embed="rId3"/>
          <a:stretch>
            <a:fillRect/>
          </a:stretch>
        </p:blipFill>
        <p:spPr>
          <a:xfrm>
            <a:off x="2066771" y="3736181"/>
            <a:ext cx="3739536" cy="1118220"/>
          </a:xfrm>
          <a:prstGeom prst="rect">
            <a:avLst/>
          </a:prstGeom>
          <a:ln w="12700">
            <a:miter lim="400000"/>
          </a:ln>
        </p:spPr>
      </p:pic>
      <p:grpSp>
        <p:nvGrpSpPr>
          <p:cNvPr id="452" name="Group 452"/>
          <p:cNvGrpSpPr/>
          <p:nvPr/>
        </p:nvGrpSpPr>
        <p:grpSpPr>
          <a:xfrm>
            <a:off x="1745032" y="1141992"/>
            <a:ext cx="3120170" cy="2497434"/>
            <a:chOff x="0" y="0"/>
            <a:chExt cx="5916946" cy="4736018"/>
          </a:xfrm>
        </p:grpSpPr>
        <p:pic>
          <p:nvPicPr>
            <p:cNvPr id="449" name="pasted-image.jpg"/>
            <p:cNvPicPr>
              <a:picLocks noChangeAspect="1"/>
            </p:cNvPicPr>
            <p:nvPr/>
          </p:nvPicPr>
          <p:blipFill>
            <a:blip r:embed="rId2"/>
            <a:srcRect t="75893" r="67802"/>
            <a:stretch>
              <a:fillRect/>
            </a:stretch>
          </p:blipFill>
          <p:spPr>
            <a:xfrm>
              <a:off x="0" y="1394091"/>
              <a:ext cx="3794140" cy="3341927"/>
            </a:xfrm>
            <a:prstGeom prst="rect">
              <a:avLst/>
            </a:prstGeom>
            <a:ln w="12700" cap="flat">
              <a:noFill/>
              <a:miter lim="400000"/>
            </a:ln>
            <a:effectLst/>
          </p:spPr>
        </p:pic>
        <p:pic>
          <p:nvPicPr>
            <p:cNvPr id="450" name="pasted-image.jpg"/>
            <p:cNvPicPr>
              <a:picLocks noChangeAspect="1"/>
            </p:cNvPicPr>
            <p:nvPr/>
          </p:nvPicPr>
          <p:blipFill>
            <a:blip r:embed="rId2"/>
            <a:srcRect l="2345" t="34102" r="48168" b="53867"/>
            <a:stretch>
              <a:fillRect/>
            </a:stretch>
          </p:blipFill>
          <p:spPr>
            <a:xfrm>
              <a:off x="199826" y="376760"/>
              <a:ext cx="4432841" cy="1267833"/>
            </a:xfrm>
            <a:prstGeom prst="rect">
              <a:avLst/>
            </a:prstGeom>
            <a:ln w="12700" cap="flat">
              <a:noFill/>
              <a:miter lim="400000"/>
            </a:ln>
            <a:effectLst/>
          </p:spPr>
        </p:pic>
        <p:sp>
          <p:nvSpPr>
            <p:cNvPr id="451" name="Shape 451"/>
            <p:cNvSpPr/>
            <p:nvPr/>
          </p:nvSpPr>
          <p:spPr>
            <a:xfrm>
              <a:off x="30321" y="0"/>
              <a:ext cx="5886625" cy="4788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8574" tIns="28574" rIns="28574" bIns="28574" numCol="1" anchor="t">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Fractal globule model:</a:t>
              </a:r>
            </a:p>
          </p:txBody>
        </p:sp>
      </p:grpSp>
      <p:sp>
        <p:nvSpPr>
          <p:cNvPr id="453" name="Shape 453"/>
          <p:cNvSpPr/>
          <p:nvPr/>
        </p:nvSpPr>
        <p:spPr>
          <a:xfrm>
            <a:off x="4561955" y="1678740"/>
            <a:ext cx="187570" cy="239408"/>
          </a:xfrm>
          <a:prstGeom prst="rect">
            <a:avLst/>
          </a:prstGeom>
          <a:solidFill>
            <a:srgbClr val="FFFFFF"/>
          </a:solidFill>
          <a:ln w="12700">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2" name="Slide Number Placeholder 1">
            <a:extLst>
              <a:ext uri="{FF2B5EF4-FFF2-40B4-BE49-F238E27FC236}">
                <a16:creationId xmlns:a16="http://schemas.microsoft.com/office/drawing/2014/main" id="{33ADDB1B-C8D0-067C-E9AF-FBAEFD86388A}"/>
              </a:ext>
            </a:extLst>
          </p:cNvPr>
          <p:cNvSpPr>
            <a:spLocks noGrp="1"/>
          </p:cNvSpPr>
          <p:nvPr>
            <p:ph type="sldNum" sz="quarter" idx="2"/>
          </p:nvPr>
        </p:nvSpPr>
        <p:spPr/>
        <p:txBody>
          <a:bodyPr/>
          <a:lstStyle/>
          <a:p>
            <a:fld id="{86CB4B4D-7CA3-9044-876B-883B54F8677D}" type="slidenum">
              <a:rPr lang="en-US" smtClean="0"/>
              <a:t>17</a:t>
            </a:fld>
            <a:endParaRPr lang="en-US"/>
          </a:p>
        </p:txBody>
      </p:sp>
    </p:spTree>
    <p:extLst>
      <p:ext uri="{BB962C8B-B14F-4D97-AF65-F5344CB8AC3E}">
        <p14:creationId xmlns:p14="http://schemas.microsoft.com/office/powerpoint/2010/main" val="205809815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 we infer 3D structure from Hi-C contacts?</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040"/>
          <a:stretch/>
        </p:blipFill>
        <p:spPr bwMode="auto">
          <a:xfrm>
            <a:off x="571139" y="1279072"/>
            <a:ext cx="3627009" cy="9288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69" t="7351"/>
          <a:stretch/>
        </p:blipFill>
        <p:spPr bwMode="auto">
          <a:xfrm>
            <a:off x="789214" y="3025302"/>
            <a:ext cx="1503874" cy="1542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stretch>
            <a:fillRect/>
          </a:stretch>
        </p:blipFill>
        <p:spPr>
          <a:xfrm>
            <a:off x="6294539" y="2313506"/>
            <a:ext cx="2609845" cy="2495201"/>
          </a:xfrm>
          <a:prstGeom prst="rect">
            <a:avLst/>
          </a:prstGeom>
        </p:spPr>
      </p:pic>
      <p:sp>
        <p:nvSpPr>
          <p:cNvPr id="8" name="TextBox 7"/>
          <p:cNvSpPr txBox="1"/>
          <p:nvPr/>
        </p:nvSpPr>
        <p:spPr>
          <a:xfrm>
            <a:off x="101149" y="1728730"/>
            <a:ext cx="878967" cy="584776"/>
          </a:xfrm>
          <a:prstGeom prst="rect">
            <a:avLst/>
          </a:prstGeom>
          <a:noFill/>
        </p:spPr>
        <p:txBody>
          <a:bodyPr wrap="none" rtlCol="0">
            <a:spAutoFit/>
          </a:bodyPr>
          <a:lstStyle/>
          <a:p>
            <a:r>
              <a:rPr lang="en-US" sz="3200" dirty="0"/>
              <a:t>Hi-C</a:t>
            </a:r>
          </a:p>
        </p:txBody>
      </p:sp>
      <p:sp>
        <p:nvSpPr>
          <p:cNvPr id="9" name="TextBox 8"/>
          <p:cNvSpPr txBox="1"/>
          <p:nvPr/>
        </p:nvSpPr>
        <p:spPr>
          <a:xfrm>
            <a:off x="131655" y="4516319"/>
            <a:ext cx="2313253" cy="584776"/>
          </a:xfrm>
          <a:prstGeom prst="rect">
            <a:avLst/>
          </a:prstGeom>
          <a:noFill/>
        </p:spPr>
        <p:txBody>
          <a:bodyPr wrap="none" rtlCol="0">
            <a:spAutoFit/>
          </a:bodyPr>
          <a:lstStyle/>
          <a:p>
            <a:r>
              <a:rPr lang="en-US" sz="3200" dirty="0"/>
              <a:t>Contact map</a:t>
            </a:r>
          </a:p>
        </p:txBody>
      </p:sp>
      <p:sp>
        <p:nvSpPr>
          <p:cNvPr id="10" name="TextBox 9"/>
          <p:cNvSpPr txBox="1"/>
          <p:nvPr/>
        </p:nvSpPr>
        <p:spPr>
          <a:xfrm>
            <a:off x="6316318" y="4516319"/>
            <a:ext cx="2268369" cy="584776"/>
          </a:xfrm>
          <a:prstGeom prst="rect">
            <a:avLst/>
          </a:prstGeom>
          <a:noFill/>
        </p:spPr>
        <p:txBody>
          <a:bodyPr wrap="none" rtlCol="0">
            <a:spAutoFit/>
          </a:bodyPr>
          <a:lstStyle/>
          <a:p>
            <a:r>
              <a:rPr lang="en-US" sz="3200" dirty="0"/>
              <a:t>3D structure</a:t>
            </a:r>
          </a:p>
        </p:txBody>
      </p:sp>
      <p:sp>
        <p:nvSpPr>
          <p:cNvPr id="15" name="Down Arrow 14"/>
          <p:cNvSpPr/>
          <p:nvPr/>
        </p:nvSpPr>
        <p:spPr>
          <a:xfrm>
            <a:off x="1170214" y="2313506"/>
            <a:ext cx="517072" cy="5621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 Arrow 15"/>
          <p:cNvSpPr/>
          <p:nvPr/>
        </p:nvSpPr>
        <p:spPr>
          <a:xfrm rot="10800000">
            <a:off x="2372340" y="3510643"/>
            <a:ext cx="721016" cy="5896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 Arrow 16"/>
          <p:cNvSpPr/>
          <p:nvPr/>
        </p:nvSpPr>
        <p:spPr>
          <a:xfrm rot="10800000">
            <a:off x="5560781" y="3368221"/>
            <a:ext cx="721016" cy="5896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2995497" y="2364846"/>
            <a:ext cx="3395152" cy="2736249"/>
            <a:chOff x="2995497" y="2364846"/>
            <a:chExt cx="3395152" cy="2736249"/>
          </a:xfrm>
        </p:grpSpPr>
        <p:sp>
          <p:nvSpPr>
            <p:cNvPr id="19" name="TextBox 18"/>
            <p:cNvSpPr txBox="1"/>
            <p:nvPr/>
          </p:nvSpPr>
          <p:spPr>
            <a:xfrm>
              <a:off x="5649569" y="2364846"/>
              <a:ext cx="741080" cy="830997"/>
            </a:xfrm>
            <a:prstGeom prst="rect">
              <a:avLst/>
            </a:prstGeom>
            <a:noFill/>
          </p:spPr>
          <p:txBody>
            <a:bodyPr wrap="square" rtlCol="0">
              <a:spAutoFit/>
            </a:bodyPr>
            <a:lstStyle/>
            <a:p>
              <a:r>
                <a:rPr lang="en-US" sz="4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t>
              </a:r>
            </a:p>
          </p:txBody>
        </p:sp>
        <p:pic>
          <p:nvPicPr>
            <p:cNvPr id="2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l="9669" t="7351"/>
            <a:stretch/>
          </p:blipFill>
          <p:spPr bwMode="auto">
            <a:xfrm>
              <a:off x="3517900" y="3025302"/>
              <a:ext cx="1503874" cy="1542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1" name="TextBox 20"/>
            <p:cNvSpPr txBox="1"/>
            <p:nvPr/>
          </p:nvSpPr>
          <p:spPr>
            <a:xfrm>
              <a:off x="2995497" y="4516319"/>
              <a:ext cx="2788744" cy="584776"/>
            </a:xfrm>
            <a:prstGeom prst="rect">
              <a:avLst/>
            </a:prstGeom>
            <a:noFill/>
          </p:spPr>
          <p:txBody>
            <a:bodyPr wrap="none" rtlCol="0">
              <a:spAutoFit/>
            </a:bodyPr>
            <a:lstStyle/>
            <a:p>
              <a:r>
                <a:rPr lang="en-US" sz="3200" dirty="0"/>
                <a:t>Distance matrix</a:t>
              </a:r>
            </a:p>
          </p:txBody>
        </p:sp>
      </p:grpSp>
      <p:sp>
        <p:nvSpPr>
          <p:cNvPr id="3" name="Slide Number Placeholder 2">
            <a:extLst>
              <a:ext uri="{FF2B5EF4-FFF2-40B4-BE49-F238E27FC236}">
                <a16:creationId xmlns:a16="http://schemas.microsoft.com/office/drawing/2014/main" id="{C7A8FF33-DA3E-5199-4002-C871853460A6}"/>
              </a:ext>
            </a:extLst>
          </p:cNvPr>
          <p:cNvSpPr>
            <a:spLocks noGrp="1"/>
          </p:cNvSpPr>
          <p:nvPr>
            <p:ph type="sldNum" sz="quarter" idx="12"/>
          </p:nvPr>
        </p:nvSpPr>
        <p:spPr/>
        <p:txBody>
          <a:bodyPr/>
          <a:lstStyle/>
          <a:p>
            <a:fld id="{415EDC5C-A534-471E-ABDA-3917A36C80D6}" type="slidenum">
              <a:rPr lang="en-US" smtClean="0"/>
              <a:pPr/>
              <a:t>18</a:t>
            </a:fld>
            <a:endParaRPr lang="en-US"/>
          </a:p>
        </p:txBody>
      </p:sp>
    </p:spTree>
    <p:extLst>
      <p:ext uri="{BB962C8B-B14F-4D97-AF65-F5344CB8AC3E}">
        <p14:creationId xmlns:p14="http://schemas.microsoft.com/office/powerpoint/2010/main" val="2055667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628872" y="1242403"/>
            <a:ext cx="3719184" cy="3719184"/>
            <a:chOff x="4034983" y="1624365"/>
            <a:chExt cx="4683458" cy="3719184"/>
          </a:xfrm>
        </p:grpSpPr>
        <p:cxnSp>
          <p:nvCxnSpPr>
            <p:cNvPr id="18" name="Straight Arrow Connector 17"/>
            <p:cNvCxnSpPr/>
            <p:nvPr/>
          </p:nvCxnSpPr>
          <p:spPr>
            <a:xfrm flipH="1">
              <a:off x="4034983" y="3483957"/>
              <a:ext cx="4683458" cy="0"/>
            </a:xfrm>
            <a:prstGeom prst="straightConnector1">
              <a:avLst/>
            </a:prstGeom>
            <a:ln w="6350" cmpd="sng">
              <a:solidFill>
                <a:srgbClr val="4F81BD"/>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4034983" y="1624365"/>
              <a:ext cx="4683458" cy="0"/>
            </a:xfrm>
            <a:prstGeom prst="straightConnector1">
              <a:avLst/>
            </a:prstGeom>
            <a:ln w="6350" cmpd="sng">
              <a:solidFill>
                <a:srgbClr val="4F81BD"/>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034983" y="2554161"/>
              <a:ext cx="4683458" cy="0"/>
            </a:xfrm>
            <a:prstGeom prst="straightConnector1">
              <a:avLst/>
            </a:prstGeom>
            <a:ln w="6350" cmpd="sng">
              <a:solidFill>
                <a:srgbClr val="4F81BD"/>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034983" y="4413753"/>
              <a:ext cx="4683458" cy="0"/>
            </a:xfrm>
            <a:prstGeom prst="straightConnector1">
              <a:avLst/>
            </a:prstGeom>
            <a:ln w="6350" cmpd="sng">
              <a:solidFill>
                <a:srgbClr val="4F81BD"/>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4034983" y="5343549"/>
              <a:ext cx="4683458" cy="0"/>
            </a:xfrm>
            <a:prstGeom prst="straightConnector1">
              <a:avLst/>
            </a:prstGeom>
            <a:ln w="6350" cmpd="sng">
              <a:solidFill>
                <a:srgbClr val="4F81BD"/>
              </a:solidFill>
              <a:prstDash val="dot"/>
              <a:headEnd type="none"/>
              <a:tailEnd type="none"/>
            </a:ln>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rot="5400000">
            <a:off x="4627660" y="1229158"/>
            <a:ext cx="3721608" cy="3719184"/>
            <a:chOff x="4281840" y="1313731"/>
            <a:chExt cx="4683458" cy="3719184"/>
          </a:xfrm>
        </p:grpSpPr>
        <p:cxnSp>
          <p:nvCxnSpPr>
            <p:cNvPr id="33" name="Straight Arrow Connector 32"/>
            <p:cNvCxnSpPr/>
            <p:nvPr/>
          </p:nvCxnSpPr>
          <p:spPr>
            <a:xfrm flipH="1">
              <a:off x="4281840" y="4103119"/>
              <a:ext cx="4683458" cy="0"/>
            </a:xfrm>
            <a:prstGeom prst="straightConnector1">
              <a:avLst/>
            </a:prstGeom>
            <a:ln w="6350" cmpd="sng">
              <a:solidFill>
                <a:srgbClr val="4F81BD"/>
              </a:solidFill>
              <a:prstDash val="solid"/>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4281840" y="3173323"/>
              <a:ext cx="4683458" cy="0"/>
            </a:xfrm>
            <a:prstGeom prst="straightConnector1">
              <a:avLst/>
            </a:prstGeom>
            <a:ln w="6350" cmpd="sng">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4281840" y="1313731"/>
              <a:ext cx="4683458" cy="0"/>
            </a:xfrm>
            <a:prstGeom prst="straightConnector1">
              <a:avLst/>
            </a:prstGeom>
            <a:ln w="6350" cmpd="sng">
              <a:solidFill>
                <a:srgbClr val="4F81BD"/>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4281840" y="2243527"/>
              <a:ext cx="4683458" cy="0"/>
            </a:xfrm>
            <a:prstGeom prst="straightConnector1">
              <a:avLst/>
            </a:prstGeom>
            <a:ln w="6350" cmpd="sng">
              <a:solidFill>
                <a:srgbClr val="4F81BD"/>
              </a:solidFill>
              <a:prstDash val="dot"/>
              <a:headEnd type="none"/>
              <a:tailEnd type="non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4281840" y="5032915"/>
              <a:ext cx="4683458" cy="0"/>
            </a:xfrm>
            <a:prstGeom prst="straightConnector1">
              <a:avLst/>
            </a:prstGeom>
            <a:ln w="6350" cmpd="sng">
              <a:solidFill>
                <a:srgbClr val="4F81BD"/>
              </a:solidFill>
              <a:prstDash val="dot"/>
              <a:headEnd type="none"/>
              <a:tailEnd type="none"/>
            </a:ln>
          </p:spPr>
          <p:style>
            <a:lnRef idx="2">
              <a:schemeClr val="accent1"/>
            </a:lnRef>
            <a:fillRef idx="0">
              <a:schemeClr val="accent1"/>
            </a:fillRef>
            <a:effectRef idx="1">
              <a:schemeClr val="accent1"/>
            </a:effectRef>
            <a:fontRef idx="minor">
              <a:schemeClr val="tx1"/>
            </a:fontRef>
          </p:style>
        </p:cxnSp>
      </p:grpSp>
      <p:sp>
        <p:nvSpPr>
          <p:cNvPr id="10" name="Title 9"/>
          <p:cNvSpPr>
            <a:spLocks noGrp="1"/>
          </p:cNvSpPr>
          <p:nvPr>
            <p:ph type="title"/>
          </p:nvPr>
        </p:nvSpPr>
        <p:spPr/>
        <p:txBody>
          <a:bodyPr/>
          <a:lstStyle/>
          <a:p>
            <a:r>
              <a:rPr lang="en-US" dirty="0"/>
              <a:t>A simple distance matrix in 2D</a:t>
            </a:r>
          </a:p>
        </p:txBody>
      </p:sp>
      <p:grpSp>
        <p:nvGrpSpPr>
          <p:cNvPr id="9" name="Group 8"/>
          <p:cNvGrpSpPr/>
          <p:nvPr/>
        </p:nvGrpSpPr>
        <p:grpSpPr>
          <a:xfrm>
            <a:off x="5556616" y="1802867"/>
            <a:ext cx="2672082" cy="2228924"/>
            <a:chOff x="3827845" y="1519878"/>
            <a:chExt cx="2672082" cy="2228924"/>
          </a:xfrm>
        </p:grpSpPr>
        <p:sp>
          <p:nvSpPr>
            <p:cNvPr id="3" name="TextBox 2"/>
            <p:cNvSpPr txBox="1"/>
            <p:nvPr/>
          </p:nvSpPr>
          <p:spPr>
            <a:xfrm>
              <a:off x="3827845" y="3379470"/>
              <a:ext cx="801985" cy="369332"/>
            </a:xfrm>
            <a:prstGeom prst="rect">
              <a:avLst/>
            </a:prstGeom>
            <a:noFill/>
          </p:spPr>
          <p:txBody>
            <a:bodyPr wrap="none" rtlCol="0">
              <a:spAutoFit/>
            </a:bodyPr>
            <a:lstStyle/>
            <a:p>
              <a:r>
                <a:rPr lang="en-US" dirty="0"/>
                <a:t>A (0,0)</a:t>
              </a:r>
            </a:p>
          </p:txBody>
        </p:sp>
        <p:sp>
          <p:nvSpPr>
            <p:cNvPr id="4" name="TextBox 3"/>
            <p:cNvSpPr txBox="1"/>
            <p:nvPr/>
          </p:nvSpPr>
          <p:spPr>
            <a:xfrm>
              <a:off x="4766183" y="2449674"/>
              <a:ext cx="791503" cy="369332"/>
            </a:xfrm>
            <a:prstGeom prst="rect">
              <a:avLst/>
            </a:prstGeom>
            <a:noFill/>
          </p:spPr>
          <p:txBody>
            <a:bodyPr wrap="none" rtlCol="0">
              <a:spAutoFit/>
            </a:bodyPr>
            <a:lstStyle/>
            <a:p>
              <a:r>
                <a:rPr lang="en-US" dirty="0"/>
                <a:t>C (1,1)</a:t>
              </a:r>
            </a:p>
          </p:txBody>
        </p:sp>
        <p:sp>
          <p:nvSpPr>
            <p:cNvPr id="5" name="TextBox 4"/>
            <p:cNvSpPr txBox="1"/>
            <p:nvPr/>
          </p:nvSpPr>
          <p:spPr>
            <a:xfrm>
              <a:off x="5689489" y="2440768"/>
              <a:ext cx="810438" cy="369332"/>
            </a:xfrm>
            <a:prstGeom prst="rect">
              <a:avLst/>
            </a:prstGeom>
            <a:noFill/>
          </p:spPr>
          <p:txBody>
            <a:bodyPr wrap="none" rtlCol="0">
              <a:spAutoFit/>
            </a:bodyPr>
            <a:lstStyle/>
            <a:p>
              <a:r>
                <a:rPr lang="en-US" dirty="0"/>
                <a:t>D (2,1)</a:t>
              </a:r>
            </a:p>
          </p:txBody>
        </p:sp>
        <p:sp>
          <p:nvSpPr>
            <p:cNvPr id="6" name="TextBox 5"/>
            <p:cNvSpPr txBox="1"/>
            <p:nvPr/>
          </p:nvSpPr>
          <p:spPr>
            <a:xfrm>
              <a:off x="3835848" y="1519878"/>
              <a:ext cx="793982" cy="369332"/>
            </a:xfrm>
            <a:prstGeom prst="rect">
              <a:avLst/>
            </a:prstGeom>
            <a:noFill/>
          </p:spPr>
          <p:txBody>
            <a:bodyPr wrap="none" rtlCol="0">
              <a:spAutoFit/>
            </a:bodyPr>
            <a:lstStyle/>
            <a:p>
              <a:r>
                <a:rPr lang="en-US" dirty="0"/>
                <a:t>B (0,2)</a:t>
              </a:r>
            </a:p>
          </p:txBody>
        </p:sp>
      </p:grpSp>
      <p:sp>
        <p:nvSpPr>
          <p:cNvPr id="14" name="Oval 13"/>
          <p:cNvSpPr/>
          <p:nvPr/>
        </p:nvSpPr>
        <p:spPr>
          <a:xfrm>
            <a:off x="5513427" y="3986071"/>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442744" y="3056275"/>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372540" y="3056275"/>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512948" y="2126479"/>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Content Placeholder 12"/>
          <p:cNvGraphicFramePr>
            <a:graphicFrameLocks/>
          </p:cNvGraphicFramePr>
          <p:nvPr/>
        </p:nvGraphicFramePr>
        <p:xfrm>
          <a:off x="215491" y="1362701"/>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a:t>
                      </a:r>
                    </a:p>
                  </a:txBody>
                  <a:tcPr/>
                </a:tc>
                <a:tc>
                  <a:txBody>
                    <a:bodyPr/>
                    <a:lstStyle/>
                    <a:p>
                      <a:r>
                        <a:rPr lang="en-US" dirty="0"/>
                        <a:t>0</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1.4</a:t>
                      </a:r>
                    </a:p>
                  </a:txBody>
                  <a:tcPr/>
                </a:tc>
                <a:tc>
                  <a:txBody>
                    <a:bodyPr/>
                    <a:lstStyle/>
                    <a:p>
                      <a:r>
                        <a:rPr lang="en-US" dirty="0"/>
                        <a:t>1.4</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2.2</a:t>
                      </a:r>
                    </a:p>
                  </a:txBody>
                  <a:tcPr/>
                </a:tc>
                <a:tc>
                  <a:txBody>
                    <a:bodyPr/>
                    <a:lstStyle/>
                    <a:p>
                      <a:r>
                        <a:rPr lang="en-US" dirty="0"/>
                        <a:t>2.2</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
        <p:nvSpPr>
          <p:cNvPr id="2" name="Slide Number Placeholder 1">
            <a:extLst>
              <a:ext uri="{FF2B5EF4-FFF2-40B4-BE49-F238E27FC236}">
                <a16:creationId xmlns:a16="http://schemas.microsoft.com/office/drawing/2014/main" id="{AFA83047-E2BE-1836-8982-AC35A4F35103}"/>
              </a:ext>
            </a:extLst>
          </p:cNvPr>
          <p:cNvSpPr>
            <a:spLocks noGrp="1"/>
          </p:cNvSpPr>
          <p:nvPr>
            <p:ph type="sldNum" sz="quarter" idx="12"/>
          </p:nvPr>
        </p:nvSpPr>
        <p:spPr/>
        <p:txBody>
          <a:bodyPr/>
          <a:lstStyle/>
          <a:p>
            <a:fld id="{415EDC5C-A534-471E-ABDA-3917A36C80D6}" type="slidenum">
              <a:rPr lang="en-US" smtClean="0"/>
              <a:pPr/>
              <a:t>19</a:t>
            </a:fld>
            <a:endParaRPr lang="en-US"/>
          </a:p>
        </p:txBody>
      </p:sp>
    </p:spTree>
    <p:extLst>
      <p:ext uri="{BB962C8B-B14F-4D97-AF65-F5344CB8AC3E}">
        <p14:creationId xmlns:p14="http://schemas.microsoft.com/office/powerpoint/2010/main" val="4019197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454D4-D4EF-3A4F-9391-3C1A26196ABD}"/>
              </a:ext>
            </a:extLst>
          </p:cNvPr>
          <p:cNvSpPr>
            <a:spLocks noGrp="1"/>
          </p:cNvSpPr>
          <p:nvPr>
            <p:ph type="title"/>
          </p:nvPr>
        </p:nvSpPr>
        <p:spPr/>
        <p:txBody>
          <a:bodyPr/>
          <a:lstStyle/>
          <a:p>
            <a:r>
              <a:rPr lang="en-US" dirty="0"/>
              <a:t>Outline</a:t>
            </a:r>
          </a:p>
        </p:txBody>
      </p:sp>
      <p:sp>
        <p:nvSpPr>
          <p:cNvPr id="293" name="Shape 293"/>
          <p:cNvSpPr>
            <a:spLocks noGrp="1"/>
          </p:cNvSpPr>
          <p:nvPr>
            <p:ph type="body" idx="1"/>
          </p:nvPr>
        </p:nvSpPr>
        <p:spPr>
          <a:prstGeom prst="rect">
            <a:avLst/>
          </a:prstGeom>
        </p:spPr>
        <p:txBody>
          <a:bodyPr anchor="t">
            <a:normAutofit/>
          </a:bodyPr>
          <a:lstStyle/>
          <a:p>
            <a:pPr>
              <a:lnSpc>
                <a:spcPct val="120000"/>
              </a:lnSpc>
              <a:spcBef>
                <a:spcPts val="0"/>
              </a:spcBef>
              <a:defRPr sz="3200">
                <a:latin typeface="Helvetica"/>
                <a:ea typeface="Helvetica"/>
                <a:cs typeface="Helvetica"/>
                <a:sym typeface="Helvetica"/>
              </a:defRPr>
            </a:pPr>
            <a:r>
              <a:rPr dirty="0"/>
              <a:t>3C-based assays of chromatin conformation</a:t>
            </a:r>
          </a:p>
          <a:p>
            <a:pPr>
              <a:lnSpc>
                <a:spcPct val="120000"/>
              </a:lnSpc>
              <a:spcBef>
                <a:spcPts val="0"/>
              </a:spcBef>
              <a:defRPr sz="3200">
                <a:latin typeface="Helvetica"/>
                <a:ea typeface="Helvetica"/>
                <a:cs typeface="Helvetica"/>
                <a:sym typeface="Helvetica"/>
              </a:defRPr>
            </a:pPr>
            <a:r>
              <a:rPr dirty="0"/>
              <a:t>3D structure inference</a:t>
            </a:r>
          </a:p>
          <a:p>
            <a:pPr>
              <a:lnSpc>
                <a:spcPct val="120000"/>
              </a:lnSpc>
              <a:spcBef>
                <a:spcPts val="0"/>
              </a:spcBef>
              <a:defRPr sz="3200">
                <a:latin typeface="Helvetica"/>
                <a:ea typeface="Helvetica"/>
                <a:cs typeface="Helvetica"/>
                <a:sym typeface="Helvetica"/>
              </a:defRPr>
            </a:pPr>
            <a:r>
              <a:rPr dirty="0"/>
              <a:t>Uses for 3D structure and Hi-C</a:t>
            </a:r>
          </a:p>
        </p:txBody>
      </p:sp>
      <p:sp>
        <p:nvSpPr>
          <p:cNvPr id="3" name="Slide Number Placeholder 2">
            <a:extLst>
              <a:ext uri="{FF2B5EF4-FFF2-40B4-BE49-F238E27FC236}">
                <a16:creationId xmlns:a16="http://schemas.microsoft.com/office/drawing/2014/main" id="{FA18DEC9-EE60-8331-73A0-659A96778648}"/>
              </a:ext>
            </a:extLst>
          </p:cNvPr>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2472215554"/>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 perfect data, the problem is easy.</a:t>
            </a:r>
          </a:p>
        </p:txBody>
      </p:sp>
      <p:graphicFrame>
        <p:nvGraphicFramePr>
          <p:cNvPr id="4" name="Content Placeholder 12"/>
          <p:cNvGraphicFramePr>
            <a:graphicFrameLocks/>
          </p:cNvGraphicFramePr>
          <p:nvPr/>
        </p:nvGraphicFramePr>
        <p:xfrm>
          <a:off x="215491" y="1362701"/>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a:t>
                      </a:r>
                    </a:p>
                  </a:txBody>
                  <a:tcPr/>
                </a:tc>
                <a:tc>
                  <a:txBody>
                    <a:bodyPr/>
                    <a:lstStyle/>
                    <a:p>
                      <a:r>
                        <a:rPr lang="en-US" dirty="0"/>
                        <a:t>0</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1.4</a:t>
                      </a:r>
                    </a:p>
                  </a:txBody>
                  <a:tcPr/>
                </a:tc>
                <a:tc>
                  <a:txBody>
                    <a:bodyPr/>
                    <a:lstStyle/>
                    <a:p>
                      <a:r>
                        <a:rPr lang="en-US" dirty="0"/>
                        <a:t>1.4</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2.2</a:t>
                      </a:r>
                    </a:p>
                  </a:txBody>
                  <a:tcPr/>
                </a:tc>
                <a:tc>
                  <a:txBody>
                    <a:bodyPr/>
                    <a:lstStyle/>
                    <a:p>
                      <a:r>
                        <a:rPr lang="en-US" dirty="0"/>
                        <a:t>2.2</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5039032" y="3539613"/>
            <a:ext cx="386400" cy="369332"/>
            <a:chOff x="5039032" y="3539613"/>
            <a:chExt cx="386400" cy="369332"/>
          </a:xfrm>
        </p:grpSpPr>
        <p:sp>
          <p:nvSpPr>
            <p:cNvPr id="5" name="TextBox 4"/>
            <p:cNvSpPr txBox="1"/>
            <p:nvPr/>
          </p:nvSpPr>
          <p:spPr>
            <a:xfrm>
              <a:off x="5039032" y="3539613"/>
              <a:ext cx="318229" cy="369332"/>
            </a:xfrm>
            <a:prstGeom prst="rect">
              <a:avLst/>
            </a:prstGeom>
            <a:noFill/>
          </p:spPr>
          <p:txBody>
            <a:bodyPr wrap="none" rtlCol="0">
              <a:spAutoFit/>
            </a:bodyPr>
            <a:lstStyle/>
            <a:p>
              <a:r>
                <a:rPr lang="en-US" dirty="0"/>
                <a:t>A</a:t>
              </a:r>
            </a:p>
          </p:txBody>
        </p:sp>
        <p:sp>
          <p:nvSpPr>
            <p:cNvPr id="6" name="Oval 5"/>
            <p:cNvSpPr/>
            <p:nvPr/>
          </p:nvSpPr>
          <p:spPr>
            <a:xfrm>
              <a:off x="5333992" y="367890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425432" y="3540923"/>
            <a:ext cx="2165378" cy="611016"/>
            <a:chOff x="5425432" y="3540923"/>
            <a:chExt cx="2165378" cy="611016"/>
          </a:xfrm>
        </p:grpSpPr>
        <p:sp>
          <p:nvSpPr>
            <p:cNvPr id="8" name="TextBox 7"/>
            <p:cNvSpPr txBox="1"/>
            <p:nvPr/>
          </p:nvSpPr>
          <p:spPr>
            <a:xfrm>
              <a:off x="7272581" y="3540923"/>
              <a:ext cx="318229" cy="369332"/>
            </a:xfrm>
            <a:prstGeom prst="rect">
              <a:avLst/>
            </a:prstGeom>
            <a:noFill/>
          </p:spPr>
          <p:txBody>
            <a:bodyPr wrap="none" rtlCol="0">
              <a:spAutoFit/>
            </a:bodyPr>
            <a:lstStyle/>
            <a:p>
              <a:r>
                <a:rPr lang="en-US" dirty="0"/>
                <a:t>B</a:t>
              </a:r>
            </a:p>
          </p:txBody>
        </p:sp>
        <p:sp>
          <p:nvSpPr>
            <p:cNvPr id="9" name="Oval 8"/>
            <p:cNvSpPr/>
            <p:nvPr/>
          </p:nvSpPr>
          <p:spPr>
            <a:xfrm>
              <a:off x="7190650" y="368021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6" idx="6"/>
              <a:endCxn id="9" idx="2"/>
            </p:cNvCxnSpPr>
            <p:nvPr/>
          </p:nvCxnSpPr>
          <p:spPr>
            <a:xfrm>
              <a:off x="5425432" y="3724622"/>
              <a:ext cx="1765218" cy="131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199170" y="3782607"/>
              <a:ext cx="301660" cy="369332"/>
            </a:xfrm>
            <a:prstGeom prst="rect">
              <a:avLst/>
            </a:prstGeom>
          </p:spPr>
          <p:txBody>
            <a:bodyPr wrap="none">
              <a:spAutoFit/>
            </a:bodyPr>
            <a:lstStyle/>
            <a:p>
              <a:r>
                <a:rPr lang="en-US" dirty="0"/>
                <a:t>2</a:t>
              </a:r>
            </a:p>
          </p:txBody>
        </p:sp>
      </p:grpSp>
      <p:sp>
        <p:nvSpPr>
          <p:cNvPr id="21" name="Oval 20"/>
          <p:cNvSpPr>
            <a:spLocks noChangeAspect="1"/>
          </p:cNvSpPr>
          <p:nvPr/>
        </p:nvSpPr>
        <p:spPr>
          <a:xfrm>
            <a:off x="6079621" y="2572776"/>
            <a:ext cx="2286000" cy="2286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254091" y="2572776"/>
            <a:ext cx="2286000" cy="22860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6154954" y="2639532"/>
            <a:ext cx="312906" cy="428134"/>
            <a:chOff x="6154954" y="2639532"/>
            <a:chExt cx="312906" cy="428134"/>
          </a:xfrm>
        </p:grpSpPr>
        <p:sp>
          <p:nvSpPr>
            <p:cNvPr id="23" name="Oval 22"/>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154954" y="2639532"/>
              <a:ext cx="312906" cy="369332"/>
            </a:xfrm>
            <a:prstGeom prst="rect">
              <a:avLst/>
            </a:prstGeom>
            <a:noFill/>
          </p:spPr>
          <p:txBody>
            <a:bodyPr wrap="none" rtlCol="0">
              <a:spAutoFit/>
            </a:bodyPr>
            <a:lstStyle/>
            <a:p>
              <a:r>
                <a:rPr lang="en-US" dirty="0"/>
                <a:t>C</a:t>
              </a:r>
            </a:p>
          </p:txBody>
        </p:sp>
      </p:grpSp>
      <p:sp>
        <p:nvSpPr>
          <p:cNvPr id="3" name="Slide Number Placeholder 2">
            <a:extLst>
              <a:ext uri="{FF2B5EF4-FFF2-40B4-BE49-F238E27FC236}">
                <a16:creationId xmlns:a16="http://schemas.microsoft.com/office/drawing/2014/main" id="{9B4A8DF7-AD47-45A6-14A5-9B4B20310C3C}"/>
              </a:ext>
            </a:extLst>
          </p:cNvPr>
          <p:cNvSpPr>
            <a:spLocks noGrp="1"/>
          </p:cNvSpPr>
          <p:nvPr>
            <p:ph type="sldNum" sz="quarter" idx="12"/>
          </p:nvPr>
        </p:nvSpPr>
        <p:spPr/>
        <p:txBody>
          <a:bodyPr/>
          <a:lstStyle/>
          <a:p>
            <a:fld id="{415EDC5C-A534-471E-ABDA-3917A36C80D6}" type="slidenum">
              <a:rPr lang="en-US" smtClean="0"/>
              <a:pPr/>
              <a:t>20</a:t>
            </a:fld>
            <a:endParaRPr lang="en-US"/>
          </a:p>
        </p:txBody>
      </p:sp>
    </p:spTree>
    <p:extLst>
      <p:ext uri="{BB962C8B-B14F-4D97-AF65-F5344CB8AC3E}">
        <p14:creationId xmlns:p14="http://schemas.microsoft.com/office/powerpoint/2010/main" val="166297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 perfect data, the problem is easy.</a:t>
            </a:r>
          </a:p>
        </p:txBody>
      </p:sp>
      <p:graphicFrame>
        <p:nvGraphicFramePr>
          <p:cNvPr id="4" name="Content Placeholder 12"/>
          <p:cNvGraphicFramePr>
            <a:graphicFrameLocks/>
          </p:cNvGraphicFramePr>
          <p:nvPr/>
        </p:nvGraphicFramePr>
        <p:xfrm>
          <a:off x="215491" y="1362701"/>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a:t>
                      </a:r>
                    </a:p>
                  </a:txBody>
                  <a:tcPr/>
                </a:tc>
                <a:tc>
                  <a:txBody>
                    <a:bodyPr/>
                    <a:lstStyle/>
                    <a:p>
                      <a:r>
                        <a:rPr lang="en-US" dirty="0"/>
                        <a:t>0</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1.4</a:t>
                      </a:r>
                    </a:p>
                  </a:txBody>
                  <a:tcPr/>
                </a:tc>
                <a:tc>
                  <a:txBody>
                    <a:bodyPr/>
                    <a:lstStyle/>
                    <a:p>
                      <a:r>
                        <a:rPr lang="en-US" dirty="0"/>
                        <a:t>1.4</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2.2</a:t>
                      </a:r>
                    </a:p>
                  </a:txBody>
                  <a:tcPr/>
                </a:tc>
                <a:tc>
                  <a:txBody>
                    <a:bodyPr/>
                    <a:lstStyle/>
                    <a:p>
                      <a:r>
                        <a:rPr lang="en-US" dirty="0"/>
                        <a:t>2.2</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5039032" y="3539613"/>
            <a:ext cx="386400" cy="369332"/>
            <a:chOff x="5039032" y="3539613"/>
            <a:chExt cx="386400" cy="369332"/>
          </a:xfrm>
        </p:grpSpPr>
        <p:sp>
          <p:nvSpPr>
            <p:cNvPr id="5" name="TextBox 4"/>
            <p:cNvSpPr txBox="1"/>
            <p:nvPr/>
          </p:nvSpPr>
          <p:spPr>
            <a:xfrm>
              <a:off x="5039032" y="3539613"/>
              <a:ext cx="318229" cy="369332"/>
            </a:xfrm>
            <a:prstGeom prst="rect">
              <a:avLst/>
            </a:prstGeom>
            <a:noFill/>
          </p:spPr>
          <p:txBody>
            <a:bodyPr wrap="none" rtlCol="0">
              <a:spAutoFit/>
            </a:bodyPr>
            <a:lstStyle/>
            <a:p>
              <a:r>
                <a:rPr lang="en-US" dirty="0"/>
                <a:t>A</a:t>
              </a:r>
            </a:p>
          </p:txBody>
        </p:sp>
        <p:sp>
          <p:nvSpPr>
            <p:cNvPr id="6" name="Oval 5"/>
            <p:cNvSpPr/>
            <p:nvPr/>
          </p:nvSpPr>
          <p:spPr>
            <a:xfrm>
              <a:off x="5333992" y="367890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190650" y="3540923"/>
            <a:ext cx="400160" cy="369332"/>
            <a:chOff x="7190650" y="3540923"/>
            <a:chExt cx="400160" cy="369332"/>
          </a:xfrm>
        </p:grpSpPr>
        <p:sp>
          <p:nvSpPr>
            <p:cNvPr id="8" name="TextBox 7"/>
            <p:cNvSpPr txBox="1"/>
            <p:nvPr/>
          </p:nvSpPr>
          <p:spPr>
            <a:xfrm>
              <a:off x="7272581" y="3540923"/>
              <a:ext cx="318229" cy="369332"/>
            </a:xfrm>
            <a:prstGeom prst="rect">
              <a:avLst/>
            </a:prstGeom>
            <a:noFill/>
          </p:spPr>
          <p:txBody>
            <a:bodyPr wrap="none" rtlCol="0">
              <a:spAutoFit/>
            </a:bodyPr>
            <a:lstStyle/>
            <a:p>
              <a:r>
                <a:rPr lang="en-US" dirty="0"/>
                <a:t>B</a:t>
              </a:r>
            </a:p>
          </p:txBody>
        </p:sp>
        <p:sp>
          <p:nvSpPr>
            <p:cNvPr id="9" name="Oval 8"/>
            <p:cNvSpPr/>
            <p:nvPr/>
          </p:nvSpPr>
          <p:spPr>
            <a:xfrm>
              <a:off x="7190650" y="368021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Oval 2"/>
          <p:cNvSpPr>
            <a:spLocks noChangeAspect="1"/>
          </p:cNvSpPr>
          <p:nvPr/>
        </p:nvSpPr>
        <p:spPr>
          <a:xfrm>
            <a:off x="3122833" y="1407563"/>
            <a:ext cx="4613874" cy="46138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4883713" y="1371965"/>
            <a:ext cx="4613874" cy="46138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6118926" y="1171246"/>
            <a:ext cx="326682" cy="428134"/>
            <a:chOff x="6154954" y="2639532"/>
            <a:chExt cx="326682" cy="428134"/>
          </a:xfrm>
        </p:grpSpPr>
        <p:sp>
          <p:nvSpPr>
            <p:cNvPr id="28" name="Oval 27"/>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154954" y="2639532"/>
              <a:ext cx="326682" cy="369332"/>
            </a:xfrm>
            <a:prstGeom prst="rect">
              <a:avLst/>
            </a:prstGeom>
            <a:noFill/>
          </p:spPr>
          <p:txBody>
            <a:bodyPr wrap="none" rtlCol="0">
              <a:spAutoFit/>
            </a:bodyPr>
            <a:lstStyle/>
            <a:p>
              <a:r>
                <a:rPr lang="en-US" dirty="0"/>
                <a:t>D</a:t>
              </a:r>
            </a:p>
          </p:txBody>
        </p:sp>
      </p:grpSp>
      <p:grpSp>
        <p:nvGrpSpPr>
          <p:cNvPr id="30" name="Group 29"/>
          <p:cNvGrpSpPr/>
          <p:nvPr/>
        </p:nvGrpSpPr>
        <p:grpSpPr>
          <a:xfrm>
            <a:off x="6154954" y="2639532"/>
            <a:ext cx="312906" cy="428134"/>
            <a:chOff x="6154954" y="2639532"/>
            <a:chExt cx="312906" cy="428134"/>
          </a:xfrm>
        </p:grpSpPr>
        <p:sp>
          <p:nvSpPr>
            <p:cNvPr id="31" name="Oval 30"/>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154954" y="2639532"/>
              <a:ext cx="312906" cy="369332"/>
            </a:xfrm>
            <a:prstGeom prst="rect">
              <a:avLst/>
            </a:prstGeom>
            <a:noFill/>
          </p:spPr>
          <p:txBody>
            <a:bodyPr wrap="none" rtlCol="0">
              <a:spAutoFit/>
            </a:bodyPr>
            <a:lstStyle/>
            <a:p>
              <a:r>
                <a:rPr lang="en-US" dirty="0"/>
                <a:t>C</a:t>
              </a:r>
            </a:p>
          </p:txBody>
        </p:sp>
      </p:grpSp>
      <p:sp>
        <p:nvSpPr>
          <p:cNvPr id="7" name="Slide Number Placeholder 6">
            <a:extLst>
              <a:ext uri="{FF2B5EF4-FFF2-40B4-BE49-F238E27FC236}">
                <a16:creationId xmlns:a16="http://schemas.microsoft.com/office/drawing/2014/main" id="{49AF613F-C019-90AB-BF1C-5392A152E662}"/>
              </a:ext>
            </a:extLst>
          </p:cNvPr>
          <p:cNvSpPr>
            <a:spLocks noGrp="1"/>
          </p:cNvSpPr>
          <p:nvPr>
            <p:ph type="sldNum" sz="quarter" idx="12"/>
          </p:nvPr>
        </p:nvSpPr>
        <p:spPr/>
        <p:txBody>
          <a:bodyPr/>
          <a:lstStyle/>
          <a:p>
            <a:fld id="{415EDC5C-A534-471E-ABDA-3917A36C80D6}" type="slidenum">
              <a:rPr lang="en-US" smtClean="0"/>
              <a:pPr/>
              <a:t>21</a:t>
            </a:fld>
            <a:endParaRPr lang="en-US"/>
          </a:p>
        </p:txBody>
      </p:sp>
    </p:spTree>
    <p:extLst>
      <p:ext uri="{BB962C8B-B14F-4D97-AF65-F5344CB8AC3E}">
        <p14:creationId xmlns:p14="http://schemas.microsoft.com/office/powerpoint/2010/main" val="69648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 perfect data, the problem is easy.</a:t>
            </a:r>
          </a:p>
        </p:txBody>
      </p:sp>
      <p:graphicFrame>
        <p:nvGraphicFramePr>
          <p:cNvPr id="4" name="Content Placeholder 12"/>
          <p:cNvGraphicFramePr>
            <a:graphicFrameLocks/>
          </p:cNvGraphicFramePr>
          <p:nvPr/>
        </p:nvGraphicFramePr>
        <p:xfrm>
          <a:off x="215491" y="1362701"/>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a:t>
                      </a:r>
                    </a:p>
                  </a:txBody>
                  <a:tcPr/>
                </a:tc>
                <a:tc>
                  <a:txBody>
                    <a:bodyPr/>
                    <a:lstStyle/>
                    <a:p>
                      <a:r>
                        <a:rPr lang="en-US" dirty="0"/>
                        <a:t>0</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1.4</a:t>
                      </a:r>
                    </a:p>
                  </a:txBody>
                  <a:tcPr/>
                </a:tc>
                <a:tc>
                  <a:txBody>
                    <a:bodyPr/>
                    <a:lstStyle/>
                    <a:p>
                      <a:r>
                        <a:rPr lang="en-US" dirty="0"/>
                        <a:t>1.4</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2.2</a:t>
                      </a:r>
                    </a:p>
                  </a:txBody>
                  <a:tcPr/>
                </a:tc>
                <a:tc>
                  <a:txBody>
                    <a:bodyPr/>
                    <a:lstStyle/>
                    <a:p>
                      <a:r>
                        <a:rPr lang="en-US" dirty="0"/>
                        <a:t>2.2</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5039032" y="3539613"/>
            <a:ext cx="386400" cy="369332"/>
            <a:chOff x="5039032" y="3539613"/>
            <a:chExt cx="386400" cy="369332"/>
          </a:xfrm>
        </p:grpSpPr>
        <p:sp>
          <p:nvSpPr>
            <p:cNvPr id="5" name="TextBox 4"/>
            <p:cNvSpPr txBox="1"/>
            <p:nvPr/>
          </p:nvSpPr>
          <p:spPr>
            <a:xfrm>
              <a:off x="5039032" y="3539613"/>
              <a:ext cx="318229" cy="369332"/>
            </a:xfrm>
            <a:prstGeom prst="rect">
              <a:avLst/>
            </a:prstGeom>
            <a:noFill/>
          </p:spPr>
          <p:txBody>
            <a:bodyPr wrap="none" rtlCol="0">
              <a:spAutoFit/>
            </a:bodyPr>
            <a:lstStyle/>
            <a:p>
              <a:r>
                <a:rPr lang="en-US" dirty="0"/>
                <a:t>A</a:t>
              </a:r>
            </a:p>
          </p:txBody>
        </p:sp>
        <p:sp>
          <p:nvSpPr>
            <p:cNvPr id="6" name="Oval 5"/>
            <p:cNvSpPr/>
            <p:nvPr/>
          </p:nvSpPr>
          <p:spPr>
            <a:xfrm>
              <a:off x="5333992" y="367890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190650" y="3540923"/>
            <a:ext cx="400160" cy="369332"/>
            <a:chOff x="7190650" y="3540923"/>
            <a:chExt cx="400160" cy="369332"/>
          </a:xfrm>
        </p:grpSpPr>
        <p:sp>
          <p:nvSpPr>
            <p:cNvPr id="8" name="TextBox 7"/>
            <p:cNvSpPr txBox="1"/>
            <p:nvPr/>
          </p:nvSpPr>
          <p:spPr>
            <a:xfrm>
              <a:off x="7272581" y="3540923"/>
              <a:ext cx="318229" cy="369332"/>
            </a:xfrm>
            <a:prstGeom prst="rect">
              <a:avLst/>
            </a:prstGeom>
            <a:noFill/>
          </p:spPr>
          <p:txBody>
            <a:bodyPr wrap="none" rtlCol="0">
              <a:spAutoFit/>
            </a:bodyPr>
            <a:lstStyle/>
            <a:p>
              <a:r>
                <a:rPr lang="en-US" dirty="0"/>
                <a:t>B</a:t>
              </a:r>
            </a:p>
          </p:txBody>
        </p:sp>
        <p:sp>
          <p:nvSpPr>
            <p:cNvPr id="9" name="Oval 8"/>
            <p:cNvSpPr/>
            <p:nvPr/>
          </p:nvSpPr>
          <p:spPr>
            <a:xfrm>
              <a:off x="7190650" y="368021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Oval 2"/>
          <p:cNvSpPr>
            <a:spLocks noChangeAspect="1"/>
          </p:cNvSpPr>
          <p:nvPr/>
        </p:nvSpPr>
        <p:spPr>
          <a:xfrm>
            <a:off x="3122833" y="1407563"/>
            <a:ext cx="4613874" cy="46138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4792645" y="1559314"/>
            <a:ext cx="2971083" cy="297108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6118926" y="1171246"/>
            <a:ext cx="326682" cy="428134"/>
            <a:chOff x="6154954" y="2639532"/>
            <a:chExt cx="326682" cy="428134"/>
          </a:xfrm>
        </p:grpSpPr>
        <p:sp>
          <p:nvSpPr>
            <p:cNvPr id="28" name="Oval 27"/>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6154954" y="2639532"/>
              <a:ext cx="326682" cy="369332"/>
            </a:xfrm>
            <a:prstGeom prst="rect">
              <a:avLst/>
            </a:prstGeom>
            <a:noFill/>
          </p:spPr>
          <p:txBody>
            <a:bodyPr wrap="none" rtlCol="0">
              <a:spAutoFit/>
            </a:bodyPr>
            <a:lstStyle/>
            <a:p>
              <a:r>
                <a:rPr lang="en-US" dirty="0"/>
                <a:t>D</a:t>
              </a:r>
            </a:p>
          </p:txBody>
        </p:sp>
      </p:grpSp>
      <p:grpSp>
        <p:nvGrpSpPr>
          <p:cNvPr id="30" name="Group 29"/>
          <p:cNvGrpSpPr/>
          <p:nvPr/>
        </p:nvGrpSpPr>
        <p:grpSpPr>
          <a:xfrm>
            <a:off x="6154954" y="2639532"/>
            <a:ext cx="312906" cy="428134"/>
            <a:chOff x="6154954" y="2639532"/>
            <a:chExt cx="312906" cy="428134"/>
          </a:xfrm>
        </p:grpSpPr>
        <p:sp>
          <p:nvSpPr>
            <p:cNvPr id="31" name="Oval 30"/>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6154954" y="2639532"/>
              <a:ext cx="312906" cy="369332"/>
            </a:xfrm>
            <a:prstGeom prst="rect">
              <a:avLst/>
            </a:prstGeom>
            <a:noFill/>
          </p:spPr>
          <p:txBody>
            <a:bodyPr wrap="none" rtlCol="0">
              <a:spAutoFit/>
            </a:bodyPr>
            <a:lstStyle/>
            <a:p>
              <a:r>
                <a:rPr lang="en-US" dirty="0"/>
                <a:t>C</a:t>
              </a:r>
            </a:p>
          </p:txBody>
        </p:sp>
      </p:grpSp>
      <p:sp>
        <p:nvSpPr>
          <p:cNvPr id="7" name="Slide Number Placeholder 6">
            <a:extLst>
              <a:ext uri="{FF2B5EF4-FFF2-40B4-BE49-F238E27FC236}">
                <a16:creationId xmlns:a16="http://schemas.microsoft.com/office/drawing/2014/main" id="{2780B389-7F83-4778-A6C7-C857D0F89828}"/>
              </a:ext>
            </a:extLst>
          </p:cNvPr>
          <p:cNvSpPr>
            <a:spLocks noGrp="1"/>
          </p:cNvSpPr>
          <p:nvPr>
            <p:ph type="sldNum" sz="quarter" idx="12"/>
          </p:nvPr>
        </p:nvSpPr>
        <p:spPr/>
        <p:txBody>
          <a:bodyPr/>
          <a:lstStyle/>
          <a:p>
            <a:fld id="{415EDC5C-A534-471E-ABDA-3917A36C80D6}" type="slidenum">
              <a:rPr lang="en-US" smtClean="0"/>
              <a:pPr/>
              <a:t>22</a:t>
            </a:fld>
            <a:endParaRPr lang="en-US"/>
          </a:p>
        </p:txBody>
      </p:sp>
    </p:spTree>
    <p:extLst>
      <p:ext uri="{BB962C8B-B14F-4D97-AF65-F5344CB8AC3E}">
        <p14:creationId xmlns:p14="http://schemas.microsoft.com/office/powerpoint/2010/main" val="74619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 perfect data, the problem is easy.</a:t>
            </a:r>
          </a:p>
        </p:txBody>
      </p:sp>
      <p:graphicFrame>
        <p:nvGraphicFramePr>
          <p:cNvPr id="4" name="Content Placeholder 12"/>
          <p:cNvGraphicFramePr>
            <a:graphicFrameLocks/>
          </p:cNvGraphicFramePr>
          <p:nvPr/>
        </p:nvGraphicFramePr>
        <p:xfrm>
          <a:off x="215491" y="1362701"/>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a:t>
                      </a:r>
                    </a:p>
                  </a:txBody>
                  <a:tcPr/>
                </a:tc>
                <a:tc>
                  <a:txBody>
                    <a:bodyPr/>
                    <a:lstStyle/>
                    <a:p>
                      <a:r>
                        <a:rPr lang="en-US" dirty="0"/>
                        <a:t>0</a:t>
                      </a:r>
                    </a:p>
                  </a:txBody>
                  <a:tcPr/>
                </a:tc>
                <a:tc>
                  <a:txBody>
                    <a:bodyPr/>
                    <a:lstStyle/>
                    <a:p>
                      <a:r>
                        <a:rPr lang="en-US" dirty="0"/>
                        <a:t>1.4</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1.4</a:t>
                      </a:r>
                    </a:p>
                  </a:txBody>
                  <a:tcPr/>
                </a:tc>
                <a:tc>
                  <a:txBody>
                    <a:bodyPr/>
                    <a:lstStyle/>
                    <a:p>
                      <a:r>
                        <a:rPr lang="en-US" dirty="0"/>
                        <a:t>1.4</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2.2</a:t>
                      </a:r>
                    </a:p>
                  </a:txBody>
                  <a:tcPr/>
                </a:tc>
                <a:tc>
                  <a:txBody>
                    <a:bodyPr/>
                    <a:lstStyle/>
                    <a:p>
                      <a:r>
                        <a:rPr lang="en-US" dirty="0"/>
                        <a:t>2.2</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5039032" y="3539613"/>
            <a:ext cx="386400" cy="369332"/>
            <a:chOff x="5039032" y="3539613"/>
            <a:chExt cx="386400" cy="369332"/>
          </a:xfrm>
        </p:grpSpPr>
        <p:sp>
          <p:nvSpPr>
            <p:cNvPr id="5" name="TextBox 4"/>
            <p:cNvSpPr txBox="1"/>
            <p:nvPr/>
          </p:nvSpPr>
          <p:spPr>
            <a:xfrm>
              <a:off x="5039032" y="3539613"/>
              <a:ext cx="318229" cy="369332"/>
            </a:xfrm>
            <a:prstGeom prst="rect">
              <a:avLst/>
            </a:prstGeom>
            <a:noFill/>
          </p:spPr>
          <p:txBody>
            <a:bodyPr wrap="none" rtlCol="0">
              <a:spAutoFit/>
            </a:bodyPr>
            <a:lstStyle/>
            <a:p>
              <a:r>
                <a:rPr lang="en-US" dirty="0"/>
                <a:t>A</a:t>
              </a:r>
            </a:p>
          </p:txBody>
        </p:sp>
        <p:sp>
          <p:nvSpPr>
            <p:cNvPr id="6" name="Oval 5"/>
            <p:cNvSpPr/>
            <p:nvPr/>
          </p:nvSpPr>
          <p:spPr>
            <a:xfrm>
              <a:off x="5333992" y="367890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425432" y="3540923"/>
            <a:ext cx="2165378" cy="611016"/>
            <a:chOff x="5425432" y="3540923"/>
            <a:chExt cx="2165378" cy="611016"/>
          </a:xfrm>
        </p:grpSpPr>
        <p:sp>
          <p:nvSpPr>
            <p:cNvPr id="8" name="TextBox 7"/>
            <p:cNvSpPr txBox="1"/>
            <p:nvPr/>
          </p:nvSpPr>
          <p:spPr>
            <a:xfrm>
              <a:off x="7272581" y="3540923"/>
              <a:ext cx="318229" cy="369332"/>
            </a:xfrm>
            <a:prstGeom prst="rect">
              <a:avLst/>
            </a:prstGeom>
            <a:noFill/>
          </p:spPr>
          <p:txBody>
            <a:bodyPr wrap="none" rtlCol="0">
              <a:spAutoFit/>
            </a:bodyPr>
            <a:lstStyle/>
            <a:p>
              <a:r>
                <a:rPr lang="en-US" dirty="0"/>
                <a:t>B</a:t>
              </a:r>
            </a:p>
          </p:txBody>
        </p:sp>
        <p:sp>
          <p:nvSpPr>
            <p:cNvPr id="9" name="Oval 8"/>
            <p:cNvSpPr/>
            <p:nvPr/>
          </p:nvSpPr>
          <p:spPr>
            <a:xfrm>
              <a:off x="7190650" y="368021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6" idx="6"/>
              <a:endCxn id="9" idx="2"/>
            </p:cNvCxnSpPr>
            <p:nvPr/>
          </p:nvCxnSpPr>
          <p:spPr>
            <a:xfrm>
              <a:off x="5425432" y="3724622"/>
              <a:ext cx="1765218" cy="131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199170" y="3782607"/>
              <a:ext cx="301660" cy="369332"/>
            </a:xfrm>
            <a:prstGeom prst="rect">
              <a:avLst/>
            </a:prstGeom>
          </p:spPr>
          <p:txBody>
            <a:bodyPr wrap="none">
              <a:spAutoFit/>
            </a:bodyPr>
            <a:lstStyle/>
            <a:p>
              <a:r>
                <a:rPr lang="en-US" dirty="0"/>
                <a:t>2</a:t>
              </a:r>
            </a:p>
          </p:txBody>
        </p:sp>
      </p:grpSp>
      <p:grpSp>
        <p:nvGrpSpPr>
          <p:cNvPr id="25" name="Group 24"/>
          <p:cNvGrpSpPr/>
          <p:nvPr/>
        </p:nvGrpSpPr>
        <p:grpSpPr>
          <a:xfrm>
            <a:off x="6266037" y="2639532"/>
            <a:ext cx="421641" cy="428134"/>
            <a:chOff x="6266037" y="2639532"/>
            <a:chExt cx="421641" cy="428134"/>
          </a:xfrm>
        </p:grpSpPr>
        <p:sp>
          <p:nvSpPr>
            <p:cNvPr id="23" name="Oval 22"/>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374772" y="2639532"/>
              <a:ext cx="312906" cy="369332"/>
            </a:xfrm>
            <a:prstGeom prst="rect">
              <a:avLst/>
            </a:prstGeom>
            <a:noFill/>
          </p:spPr>
          <p:txBody>
            <a:bodyPr wrap="none" rtlCol="0">
              <a:spAutoFit/>
            </a:bodyPr>
            <a:lstStyle/>
            <a:p>
              <a:r>
                <a:rPr lang="en-US" dirty="0"/>
                <a:t>C</a:t>
              </a:r>
            </a:p>
          </p:txBody>
        </p:sp>
      </p:grpSp>
      <p:cxnSp>
        <p:nvCxnSpPr>
          <p:cNvPr id="7" name="Straight Connector 6"/>
          <p:cNvCxnSpPr>
            <a:stCxn id="23" idx="3"/>
            <a:endCxn id="6" idx="7"/>
          </p:cNvCxnSpPr>
          <p:nvPr/>
        </p:nvCxnSpPr>
        <p:spPr>
          <a:xfrm flipH="1">
            <a:off x="5412041" y="3054275"/>
            <a:ext cx="867387" cy="6380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23" idx="5"/>
            <a:endCxn id="9" idx="1"/>
          </p:cNvCxnSpPr>
          <p:nvPr/>
        </p:nvCxnSpPr>
        <p:spPr>
          <a:xfrm>
            <a:off x="6344086" y="3054275"/>
            <a:ext cx="859955" cy="639328"/>
          </a:xfrm>
          <a:prstGeom prst="line">
            <a:avLst/>
          </a:prstGeom>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116087" y="1178035"/>
            <a:ext cx="326682" cy="369332"/>
          </a:xfrm>
          <a:prstGeom prst="rect">
            <a:avLst/>
          </a:prstGeom>
          <a:noFill/>
        </p:spPr>
        <p:txBody>
          <a:bodyPr wrap="none" rtlCol="0">
            <a:spAutoFit/>
          </a:bodyPr>
          <a:lstStyle/>
          <a:p>
            <a:r>
              <a:rPr lang="en-US" dirty="0"/>
              <a:t>D</a:t>
            </a:r>
          </a:p>
        </p:txBody>
      </p:sp>
      <p:cxnSp>
        <p:nvCxnSpPr>
          <p:cNvPr id="14" name="Straight Connector 13"/>
          <p:cNvCxnSpPr>
            <a:stCxn id="39" idx="4"/>
            <a:endCxn id="23" idx="0"/>
          </p:cNvCxnSpPr>
          <p:nvPr/>
        </p:nvCxnSpPr>
        <p:spPr>
          <a:xfrm>
            <a:off x="6275729" y="1599380"/>
            <a:ext cx="36028" cy="1376846"/>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678129" y="2905529"/>
            <a:ext cx="479618" cy="369332"/>
          </a:xfrm>
          <a:prstGeom prst="rect">
            <a:avLst/>
          </a:prstGeom>
          <a:noFill/>
        </p:spPr>
        <p:txBody>
          <a:bodyPr wrap="none" rtlCol="0">
            <a:spAutoFit/>
          </a:bodyPr>
          <a:lstStyle/>
          <a:p>
            <a:r>
              <a:rPr lang="en-US" dirty="0"/>
              <a:t>1.4</a:t>
            </a:r>
          </a:p>
        </p:txBody>
      </p:sp>
      <p:sp>
        <p:nvSpPr>
          <p:cNvPr id="29" name="TextBox 28"/>
          <p:cNvSpPr txBox="1"/>
          <p:nvPr/>
        </p:nvSpPr>
        <p:spPr>
          <a:xfrm>
            <a:off x="6515530" y="2952873"/>
            <a:ext cx="479618" cy="369332"/>
          </a:xfrm>
          <a:prstGeom prst="rect">
            <a:avLst/>
          </a:prstGeom>
          <a:noFill/>
        </p:spPr>
        <p:txBody>
          <a:bodyPr wrap="none" rtlCol="0">
            <a:spAutoFit/>
          </a:bodyPr>
          <a:lstStyle/>
          <a:p>
            <a:r>
              <a:rPr lang="en-US" dirty="0"/>
              <a:t>1.4</a:t>
            </a:r>
          </a:p>
        </p:txBody>
      </p:sp>
      <p:cxnSp>
        <p:nvCxnSpPr>
          <p:cNvPr id="17" name="Straight Connector 16"/>
          <p:cNvCxnSpPr>
            <a:stCxn id="39" idx="3"/>
            <a:endCxn id="5" idx="3"/>
          </p:cNvCxnSpPr>
          <p:nvPr/>
        </p:nvCxnSpPr>
        <p:spPr>
          <a:xfrm flipH="1">
            <a:off x="5357261" y="1585989"/>
            <a:ext cx="886139" cy="213829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39" idx="5"/>
            <a:endCxn id="9" idx="0"/>
          </p:cNvCxnSpPr>
          <p:nvPr/>
        </p:nvCxnSpPr>
        <p:spPr>
          <a:xfrm>
            <a:off x="6308058" y="1585989"/>
            <a:ext cx="928312" cy="2094223"/>
          </a:xfrm>
          <a:prstGeom prst="line">
            <a:avLst/>
          </a:prstGeom>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5332305" y="2454866"/>
            <a:ext cx="476926" cy="369332"/>
          </a:xfrm>
          <a:prstGeom prst="rect">
            <a:avLst/>
          </a:prstGeom>
          <a:noFill/>
        </p:spPr>
        <p:txBody>
          <a:bodyPr wrap="none" rtlCol="0">
            <a:spAutoFit/>
          </a:bodyPr>
          <a:lstStyle/>
          <a:p>
            <a:r>
              <a:rPr lang="en-US" dirty="0"/>
              <a:t>2.2</a:t>
            </a:r>
          </a:p>
        </p:txBody>
      </p:sp>
      <p:sp>
        <p:nvSpPr>
          <p:cNvPr id="33" name="TextBox 32"/>
          <p:cNvSpPr txBox="1"/>
          <p:nvPr/>
        </p:nvSpPr>
        <p:spPr>
          <a:xfrm>
            <a:off x="6879304" y="2440311"/>
            <a:ext cx="476926" cy="369332"/>
          </a:xfrm>
          <a:prstGeom prst="rect">
            <a:avLst/>
          </a:prstGeom>
          <a:noFill/>
        </p:spPr>
        <p:txBody>
          <a:bodyPr wrap="none" rtlCol="0">
            <a:spAutoFit/>
          </a:bodyPr>
          <a:lstStyle/>
          <a:p>
            <a:r>
              <a:rPr lang="en-US" dirty="0"/>
              <a:t>2.2</a:t>
            </a:r>
          </a:p>
        </p:txBody>
      </p:sp>
      <p:sp>
        <p:nvSpPr>
          <p:cNvPr id="34" name="TextBox 33"/>
          <p:cNvSpPr txBox="1"/>
          <p:nvPr/>
        </p:nvSpPr>
        <p:spPr>
          <a:xfrm>
            <a:off x="5885512" y="2221431"/>
            <a:ext cx="476926" cy="369332"/>
          </a:xfrm>
          <a:prstGeom prst="rect">
            <a:avLst/>
          </a:prstGeom>
          <a:noFill/>
        </p:spPr>
        <p:txBody>
          <a:bodyPr wrap="none" rtlCol="0">
            <a:spAutoFit/>
          </a:bodyPr>
          <a:lstStyle/>
          <a:p>
            <a:r>
              <a:rPr lang="en-US" dirty="0"/>
              <a:t>1.0</a:t>
            </a:r>
          </a:p>
        </p:txBody>
      </p:sp>
      <p:sp>
        <p:nvSpPr>
          <p:cNvPr id="39" name="Oval 38"/>
          <p:cNvSpPr/>
          <p:nvPr/>
        </p:nvSpPr>
        <p:spPr>
          <a:xfrm>
            <a:off x="6230009" y="1507940"/>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73A1814-CDB4-3C74-A1A6-CFAA02A0DF23}"/>
              </a:ext>
            </a:extLst>
          </p:cNvPr>
          <p:cNvSpPr>
            <a:spLocks noGrp="1"/>
          </p:cNvSpPr>
          <p:nvPr>
            <p:ph type="sldNum" sz="quarter" idx="12"/>
          </p:nvPr>
        </p:nvSpPr>
        <p:spPr/>
        <p:txBody>
          <a:bodyPr/>
          <a:lstStyle/>
          <a:p>
            <a:fld id="{415EDC5C-A534-471E-ABDA-3917A36C80D6}" type="slidenum">
              <a:rPr lang="en-US" smtClean="0"/>
              <a:pPr/>
              <a:t>23</a:t>
            </a:fld>
            <a:endParaRPr lang="en-US"/>
          </a:p>
        </p:txBody>
      </p:sp>
    </p:spTree>
    <p:extLst>
      <p:ext uri="{BB962C8B-B14F-4D97-AF65-F5344CB8AC3E}">
        <p14:creationId xmlns:p14="http://schemas.microsoft.com/office/powerpoint/2010/main" val="4289775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 noisy data, the problem is hard.</a:t>
            </a:r>
          </a:p>
        </p:txBody>
      </p:sp>
      <p:graphicFrame>
        <p:nvGraphicFramePr>
          <p:cNvPr id="4" name="Content Placeholder 12"/>
          <p:cNvGraphicFramePr>
            <a:graphicFrameLocks/>
          </p:cNvGraphicFramePr>
          <p:nvPr/>
        </p:nvGraphicFramePr>
        <p:xfrm>
          <a:off x="215491" y="1362701"/>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2.1</a:t>
                      </a:r>
                    </a:p>
                  </a:txBody>
                  <a:tcPr/>
                </a:tc>
                <a:tc>
                  <a:txBody>
                    <a:bodyPr/>
                    <a:lstStyle/>
                    <a:p>
                      <a:r>
                        <a:rPr lang="en-US" dirty="0"/>
                        <a:t>1.3</a:t>
                      </a:r>
                    </a:p>
                  </a:txBody>
                  <a:tcPr/>
                </a:tc>
                <a:tc>
                  <a:txBody>
                    <a:bodyPr/>
                    <a:lstStyle/>
                    <a:p>
                      <a:r>
                        <a:rPr lang="en-US" dirty="0"/>
                        <a:t>2.4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2.1</a:t>
                      </a:r>
                    </a:p>
                  </a:txBody>
                  <a:tcPr/>
                </a:tc>
                <a:tc>
                  <a:txBody>
                    <a:bodyPr/>
                    <a:lstStyle/>
                    <a:p>
                      <a:r>
                        <a:rPr lang="en-US" dirty="0"/>
                        <a:t>0</a:t>
                      </a:r>
                    </a:p>
                  </a:txBody>
                  <a:tcPr/>
                </a:tc>
                <a:tc>
                  <a:txBody>
                    <a:bodyPr/>
                    <a:lstStyle/>
                    <a:p>
                      <a:r>
                        <a:rPr lang="en-US" dirty="0"/>
                        <a:t>1.5</a:t>
                      </a:r>
                    </a:p>
                  </a:txBody>
                  <a:tcPr/>
                </a:tc>
                <a:tc>
                  <a:txBody>
                    <a:bodyPr/>
                    <a:lstStyle/>
                    <a:p>
                      <a:r>
                        <a:rPr lang="en-US" dirty="0"/>
                        <a:t>2.4</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1.3</a:t>
                      </a:r>
                    </a:p>
                  </a:txBody>
                  <a:tcPr/>
                </a:tc>
                <a:tc>
                  <a:txBody>
                    <a:bodyPr/>
                    <a:lstStyle/>
                    <a:p>
                      <a:r>
                        <a:rPr lang="en-US" dirty="0"/>
                        <a:t>1.5</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2.4</a:t>
                      </a:r>
                    </a:p>
                  </a:txBody>
                  <a:tcPr/>
                </a:tc>
                <a:tc>
                  <a:txBody>
                    <a:bodyPr/>
                    <a:lstStyle/>
                    <a:p>
                      <a:r>
                        <a:rPr lang="en-US" dirty="0"/>
                        <a:t>2.4</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5039032" y="3539613"/>
            <a:ext cx="386400" cy="369332"/>
            <a:chOff x="5039032" y="3539613"/>
            <a:chExt cx="386400" cy="369332"/>
          </a:xfrm>
        </p:grpSpPr>
        <p:sp>
          <p:nvSpPr>
            <p:cNvPr id="5" name="TextBox 4"/>
            <p:cNvSpPr txBox="1"/>
            <p:nvPr/>
          </p:nvSpPr>
          <p:spPr>
            <a:xfrm>
              <a:off x="5039032" y="3539613"/>
              <a:ext cx="318229" cy="369332"/>
            </a:xfrm>
            <a:prstGeom prst="rect">
              <a:avLst/>
            </a:prstGeom>
            <a:noFill/>
          </p:spPr>
          <p:txBody>
            <a:bodyPr wrap="none" rtlCol="0">
              <a:spAutoFit/>
            </a:bodyPr>
            <a:lstStyle/>
            <a:p>
              <a:r>
                <a:rPr lang="en-US" dirty="0"/>
                <a:t>A</a:t>
              </a:r>
            </a:p>
          </p:txBody>
        </p:sp>
        <p:sp>
          <p:nvSpPr>
            <p:cNvPr id="6" name="Oval 5"/>
            <p:cNvSpPr/>
            <p:nvPr/>
          </p:nvSpPr>
          <p:spPr>
            <a:xfrm>
              <a:off x="5333992" y="367890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425432" y="3540923"/>
            <a:ext cx="2165378" cy="611016"/>
            <a:chOff x="5425432" y="3540923"/>
            <a:chExt cx="2165378" cy="611016"/>
          </a:xfrm>
        </p:grpSpPr>
        <p:sp>
          <p:nvSpPr>
            <p:cNvPr id="8" name="TextBox 7"/>
            <p:cNvSpPr txBox="1"/>
            <p:nvPr/>
          </p:nvSpPr>
          <p:spPr>
            <a:xfrm>
              <a:off x="7272581" y="3540923"/>
              <a:ext cx="318229" cy="369332"/>
            </a:xfrm>
            <a:prstGeom prst="rect">
              <a:avLst/>
            </a:prstGeom>
            <a:noFill/>
          </p:spPr>
          <p:txBody>
            <a:bodyPr wrap="none" rtlCol="0">
              <a:spAutoFit/>
            </a:bodyPr>
            <a:lstStyle/>
            <a:p>
              <a:r>
                <a:rPr lang="en-US" dirty="0"/>
                <a:t>B</a:t>
              </a:r>
            </a:p>
          </p:txBody>
        </p:sp>
        <p:sp>
          <p:nvSpPr>
            <p:cNvPr id="9" name="Oval 8"/>
            <p:cNvSpPr/>
            <p:nvPr/>
          </p:nvSpPr>
          <p:spPr>
            <a:xfrm>
              <a:off x="7190650" y="368021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6" idx="6"/>
              <a:endCxn id="9" idx="2"/>
            </p:cNvCxnSpPr>
            <p:nvPr/>
          </p:nvCxnSpPr>
          <p:spPr>
            <a:xfrm>
              <a:off x="5425432" y="3724622"/>
              <a:ext cx="1765218" cy="131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010708" y="3782607"/>
              <a:ext cx="476926" cy="369332"/>
            </a:xfrm>
            <a:prstGeom prst="rect">
              <a:avLst/>
            </a:prstGeom>
          </p:spPr>
          <p:txBody>
            <a:bodyPr wrap="none">
              <a:spAutoFit/>
            </a:bodyPr>
            <a:lstStyle/>
            <a:p>
              <a:r>
                <a:rPr lang="en-US" dirty="0"/>
                <a:t>2.1</a:t>
              </a:r>
            </a:p>
          </p:txBody>
        </p:sp>
      </p:grpSp>
      <p:sp>
        <p:nvSpPr>
          <p:cNvPr id="21" name="Oval 20"/>
          <p:cNvSpPr>
            <a:spLocks noChangeAspect="1"/>
          </p:cNvSpPr>
          <p:nvPr/>
        </p:nvSpPr>
        <p:spPr>
          <a:xfrm>
            <a:off x="5964912" y="2499037"/>
            <a:ext cx="2449873" cy="244987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254091" y="2639532"/>
            <a:ext cx="2219244" cy="221924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p:cNvGrpSpPr/>
          <p:nvPr/>
        </p:nvGrpSpPr>
        <p:grpSpPr>
          <a:xfrm>
            <a:off x="6032044" y="2623144"/>
            <a:ext cx="312906" cy="428134"/>
            <a:chOff x="6154954" y="2639532"/>
            <a:chExt cx="312906" cy="428134"/>
          </a:xfrm>
        </p:grpSpPr>
        <p:sp>
          <p:nvSpPr>
            <p:cNvPr id="23" name="Oval 22"/>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154954" y="2639532"/>
              <a:ext cx="312906" cy="369332"/>
            </a:xfrm>
            <a:prstGeom prst="rect">
              <a:avLst/>
            </a:prstGeom>
            <a:noFill/>
          </p:spPr>
          <p:txBody>
            <a:bodyPr wrap="none" rtlCol="0">
              <a:spAutoFit/>
            </a:bodyPr>
            <a:lstStyle/>
            <a:p>
              <a:r>
                <a:rPr lang="en-US" dirty="0"/>
                <a:t>C</a:t>
              </a:r>
            </a:p>
          </p:txBody>
        </p:sp>
      </p:grpSp>
      <p:sp>
        <p:nvSpPr>
          <p:cNvPr id="3" name="Slide Number Placeholder 2">
            <a:extLst>
              <a:ext uri="{FF2B5EF4-FFF2-40B4-BE49-F238E27FC236}">
                <a16:creationId xmlns:a16="http://schemas.microsoft.com/office/drawing/2014/main" id="{8CC63BF0-5D0C-DC3F-9145-800672D44064}"/>
              </a:ext>
            </a:extLst>
          </p:cNvPr>
          <p:cNvSpPr>
            <a:spLocks noGrp="1"/>
          </p:cNvSpPr>
          <p:nvPr>
            <p:ph type="sldNum" sz="quarter" idx="12"/>
          </p:nvPr>
        </p:nvSpPr>
        <p:spPr/>
        <p:txBody>
          <a:bodyPr/>
          <a:lstStyle/>
          <a:p>
            <a:fld id="{415EDC5C-A534-471E-ABDA-3917A36C80D6}" type="slidenum">
              <a:rPr lang="en-US" smtClean="0"/>
              <a:pPr/>
              <a:t>24</a:t>
            </a:fld>
            <a:endParaRPr lang="en-US"/>
          </a:p>
        </p:txBody>
      </p:sp>
    </p:spTree>
    <p:extLst>
      <p:ext uri="{BB962C8B-B14F-4D97-AF65-F5344CB8AC3E}">
        <p14:creationId xmlns:p14="http://schemas.microsoft.com/office/powerpoint/2010/main" val="375464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With noisy data, the problem is hard.</a:t>
            </a:r>
          </a:p>
        </p:txBody>
      </p:sp>
      <p:graphicFrame>
        <p:nvGraphicFramePr>
          <p:cNvPr id="4" name="Content Placeholder 12"/>
          <p:cNvGraphicFramePr>
            <a:graphicFrameLocks/>
          </p:cNvGraphicFramePr>
          <p:nvPr/>
        </p:nvGraphicFramePr>
        <p:xfrm>
          <a:off x="215491" y="1362701"/>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2.1</a:t>
                      </a:r>
                    </a:p>
                  </a:txBody>
                  <a:tcPr/>
                </a:tc>
                <a:tc>
                  <a:txBody>
                    <a:bodyPr/>
                    <a:lstStyle/>
                    <a:p>
                      <a:r>
                        <a:rPr lang="en-US" dirty="0"/>
                        <a:t>1.3</a:t>
                      </a:r>
                    </a:p>
                  </a:txBody>
                  <a:tcPr/>
                </a:tc>
                <a:tc>
                  <a:txBody>
                    <a:bodyPr/>
                    <a:lstStyle/>
                    <a:p>
                      <a:r>
                        <a:rPr lang="en-US" dirty="0"/>
                        <a:t>2.4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2.1</a:t>
                      </a:r>
                    </a:p>
                  </a:txBody>
                  <a:tcPr/>
                </a:tc>
                <a:tc>
                  <a:txBody>
                    <a:bodyPr/>
                    <a:lstStyle/>
                    <a:p>
                      <a:r>
                        <a:rPr lang="en-US" dirty="0"/>
                        <a:t>0</a:t>
                      </a:r>
                    </a:p>
                  </a:txBody>
                  <a:tcPr/>
                </a:tc>
                <a:tc>
                  <a:txBody>
                    <a:bodyPr/>
                    <a:lstStyle/>
                    <a:p>
                      <a:r>
                        <a:rPr lang="en-US" dirty="0"/>
                        <a:t>1.5</a:t>
                      </a:r>
                    </a:p>
                  </a:txBody>
                  <a:tcPr/>
                </a:tc>
                <a:tc>
                  <a:txBody>
                    <a:bodyPr/>
                    <a:lstStyle/>
                    <a:p>
                      <a:r>
                        <a:rPr lang="en-US" dirty="0"/>
                        <a:t>2.4</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1.3</a:t>
                      </a:r>
                    </a:p>
                  </a:txBody>
                  <a:tcPr/>
                </a:tc>
                <a:tc>
                  <a:txBody>
                    <a:bodyPr/>
                    <a:lstStyle/>
                    <a:p>
                      <a:r>
                        <a:rPr lang="en-US" dirty="0"/>
                        <a:t>1.5</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2.4</a:t>
                      </a:r>
                    </a:p>
                  </a:txBody>
                  <a:tcPr/>
                </a:tc>
                <a:tc>
                  <a:txBody>
                    <a:bodyPr/>
                    <a:lstStyle/>
                    <a:p>
                      <a:r>
                        <a:rPr lang="en-US" dirty="0"/>
                        <a:t>2.4</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9" name="Group 18"/>
          <p:cNvGrpSpPr/>
          <p:nvPr/>
        </p:nvGrpSpPr>
        <p:grpSpPr>
          <a:xfrm>
            <a:off x="5039032" y="3539613"/>
            <a:ext cx="386400" cy="369332"/>
            <a:chOff x="5039032" y="3539613"/>
            <a:chExt cx="386400" cy="369332"/>
          </a:xfrm>
        </p:grpSpPr>
        <p:sp>
          <p:nvSpPr>
            <p:cNvPr id="5" name="TextBox 4"/>
            <p:cNvSpPr txBox="1"/>
            <p:nvPr/>
          </p:nvSpPr>
          <p:spPr>
            <a:xfrm>
              <a:off x="5039032" y="3539613"/>
              <a:ext cx="318229" cy="369332"/>
            </a:xfrm>
            <a:prstGeom prst="rect">
              <a:avLst/>
            </a:prstGeom>
            <a:noFill/>
          </p:spPr>
          <p:txBody>
            <a:bodyPr wrap="none" rtlCol="0">
              <a:spAutoFit/>
            </a:bodyPr>
            <a:lstStyle/>
            <a:p>
              <a:r>
                <a:rPr lang="en-US" dirty="0"/>
                <a:t>A</a:t>
              </a:r>
            </a:p>
          </p:txBody>
        </p:sp>
        <p:sp>
          <p:nvSpPr>
            <p:cNvPr id="6" name="Oval 5"/>
            <p:cNvSpPr/>
            <p:nvPr/>
          </p:nvSpPr>
          <p:spPr>
            <a:xfrm>
              <a:off x="5333992" y="367890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5425432" y="3540923"/>
            <a:ext cx="2165378" cy="611016"/>
            <a:chOff x="5425432" y="3540923"/>
            <a:chExt cx="2165378" cy="611016"/>
          </a:xfrm>
        </p:grpSpPr>
        <p:sp>
          <p:nvSpPr>
            <p:cNvPr id="8" name="TextBox 7"/>
            <p:cNvSpPr txBox="1"/>
            <p:nvPr/>
          </p:nvSpPr>
          <p:spPr>
            <a:xfrm>
              <a:off x="7272581" y="3540923"/>
              <a:ext cx="318229" cy="369332"/>
            </a:xfrm>
            <a:prstGeom prst="rect">
              <a:avLst/>
            </a:prstGeom>
            <a:noFill/>
          </p:spPr>
          <p:txBody>
            <a:bodyPr wrap="none" rtlCol="0">
              <a:spAutoFit/>
            </a:bodyPr>
            <a:lstStyle/>
            <a:p>
              <a:r>
                <a:rPr lang="en-US" dirty="0"/>
                <a:t>B</a:t>
              </a:r>
            </a:p>
          </p:txBody>
        </p:sp>
        <p:sp>
          <p:nvSpPr>
            <p:cNvPr id="9" name="Oval 8"/>
            <p:cNvSpPr/>
            <p:nvPr/>
          </p:nvSpPr>
          <p:spPr>
            <a:xfrm>
              <a:off x="7190650" y="3680212"/>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6" idx="6"/>
              <a:endCxn id="9" idx="2"/>
            </p:cNvCxnSpPr>
            <p:nvPr/>
          </p:nvCxnSpPr>
          <p:spPr>
            <a:xfrm>
              <a:off x="5425432" y="3724622"/>
              <a:ext cx="1765218" cy="1310"/>
            </a:xfrm>
            <a:prstGeom prst="straightConnector1">
              <a:avLst/>
            </a:prstGeom>
            <a:ln>
              <a:headEnd type="none"/>
              <a:tailEnd type="none"/>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6010708" y="3782607"/>
              <a:ext cx="476926" cy="369332"/>
            </a:xfrm>
            <a:prstGeom prst="rect">
              <a:avLst/>
            </a:prstGeom>
          </p:spPr>
          <p:txBody>
            <a:bodyPr wrap="none">
              <a:spAutoFit/>
            </a:bodyPr>
            <a:lstStyle/>
            <a:p>
              <a:r>
                <a:rPr lang="en-US" dirty="0"/>
                <a:t>2.1</a:t>
              </a:r>
            </a:p>
          </p:txBody>
        </p:sp>
      </p:grpSp>
      <p:grpSp>
        <p:nvGrpSpPr>
          <p:cNvPr id="25" name="Group 24"/>
          <p:cNvGrpSpPr/>
          <p:nvPr/>
        </p:nvGrpSpPr>
        <p:grpSpPr>
          <a:xfrm>
            <a:off x="6032044" y="2623144"/>
            <a:ext cx="312906" cy="428134"/>
            <a:chOff x="6154954" y="2639532"/>
            <a:chExt cx="312906" cy="428134"/>
          </a:xfrm>
        </p:grpSpPr>
        <p:sp>
          <p:nvSpPr>
            <p:cNvPr id="23" name="Oval 22"/>
            <p:cNvSpPr/>
            <p:nvPr/>
          </p:nvSpPr>
          <p:spPr>
            <a:xfrm>
              <a:off x="6266037" y="2976226"/>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154954" y="2639532"/>
              <a:ext cx="312906" cy="369332"/>
            </a:xfrm>
            <a:prstGeom prst="rect">
              <a:avLst/>
            </a:prstGeom>
            <a:noFill/>
          </p:spPr>
          <p:txBody>
            <a:bodyPr wrap="none" rtlCol="0">
              <a:spAutoFit/>
            </a:bodyPr>
            <a:lstStyle/>
            <a:p>
              <a:r>
                <a:rPr lang="en-US" dirty="0"/>
                <a:t>C</a:t>
              </a:r>
            </a:p>
          </p:txBody>
        </p:sp>
      </p:grpSp>
      <p:cxnSp>
        <p:nvCxnSpPr>
          <p:cNvPr id="12" name="Straight Connector 11"/>
          <p:cNvCxnSpPr>
            <a:stCxn id="23" idx="3"/>
            <a:endCxn id="5" idx="3"/>
          </p:cNvCxnSpPr>
          <p:nvPr/>
        </p:nvCxnSpPr>
        <p:spPr>
          <a:xfrm flipH="1">
            <a:off x="5357261" y="3037887"/>
            <a:ext cx="799257" cy="6863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23" idx="5"/>
            <a:endCxn id="9" idx="1"/>
          </p:cNvCxnSpPr>
          <p:nvPr/>
        </p:nvCxnSpPr>
        <p:spPr>
          <a:xfrm>
            <a:off x="6221176" y="3037887"/>
            <a:ext cx="982865" cy="655716"/>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25432" y="2868986"/>
            <a:ext cx="476926" cy="369332"/>
          </a:xfrm>
          <a:prstGeom prst="rect">
            <a:avLst/>
          </a:prstGeom>
          <a:noFill/>
        </p:spPr>
        <p:txBody>
          <a:bodyPr wrap="none" rtlCol="0">
            <a:spAutoFit/>
          </a:bodyPr>
          <a:lstStyle/>
          <a:p>
            <a:r>
              <a:rPr lang="en-US" dirty="0"/>
              <a:t>1.3</a:t>
            </a:r>
          </a:p>
        </p:txBody>
      </p:sp>
      <p:sp>
        <p:nvSpPr>
          <p:cNvPr id="16" name="TextBox 15"/>
          <p:cNvSpPr txBox="1"/>
          <p:nvPr/>
        </p:nvSpPr>
        <p:spPr>
          <a:xfrm>
            <a:off x="6604000" y="3032235"/>
            <a:ext cx="476926" cy="369332"/>
          </a:xfrm>
          <a:prstGeom prst="rect">
            <a:avLst/>
          </a:prstGeom>
          <a:noFill/>
        </p:spPr>
        <p:txBody>
          <a:bodyPr wrap="none" rtlCol="0">
            <a:spAutoFit/>
          </a:bodyPr>
          <a:lstStyle/>
          <a:p>
            <a:r>
              <a:rPr lang="en-US" dirty="0"/>
              <a:t>1.5</a:t>
            </a:r>
          </a:p>
        </p:txBody>
      </p:sp>
      <p:sp>
        <p:nvSpPr>
          <p:cNvPr id="32" name="Cloud Callout 31"/>
          <p:cNvSpPr/>
          <p:nvPr/>
        </p:nvSpPr>
        <p:spPr>
          <a:xfrm>
            <a:off x="7259257" y="1008448"/>
            <a:ext cx="1634510" cy="434456"/>
          </a:xfrm>
          <a:prstGeom prst="cloudCallout">
            <a:avLst>
              <a:gd name="adj1" fmla="val -81731"/>
              <a:gd name="adj2" fmla="val 927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“Shit!”</a:t>
            </a:r>
          </a:p>
        </p:txBody>
      </p:sp>
      <p:sp>
        <p:nvSpPr>
          <p:cNvPr id="34" name="Oval 33"/>
          <p:cNvSpPr>
            <a:spLocks noChangeAspect="1"/>
          </p:cNvSpPr>
          <p:nvPr/>
        </p:nvSpPr>
        <p:spPr>
          <a:xfrm>
            <a:off x="3122833" y="1407563"/>
            <a:ext cx="4613874" cy="46138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4883713" y="1464715"/>
            <a:ext cx="4613874" cy="46138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4792645" y="1756356"/>
            <a:ext cx="2884477" cy="288447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6018211" y="1549584"/>
            <a:ext cx="851014" cy="350466"/>
            <a:chOff x="5921926" y="2596236"/>
            <a:chExt cx="851014" cy="350466"/>
          </a:xfrm>
        </p:grpSpPr>
        <p:sp>
          <p:nvSpPr>
            <p:cNvPr id="28" name="Oval 27"/>
            <p:cNvSpPr/>
            <p:nvPr/>
          </p:nvSpPr>
          <p:spPr>
            <a:xfrm>
              <a:off x="5921926" y="2757288"/>
              <a:ext cx="91440" cy="9144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228231" y="2596236"/>
              <a:ext cx="91440" cy="9144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681500" y="2855262"/>
              <a:ext cx="91440" cy="9144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7C02C140-1E08-9E21-18AC-E0300BF8176E}"/>
              </a:ext>
            </a:extLst>
          </p:cNvPr>
          <p:cNvSpPr>
            <a:spLocks noGrp="1"/>
          </p:cNvSpPr>
          <p:nvPr>
            <p:ph type="sldNum" sz="quarter" idx="12"/>
          </p:nvPr>
        </p:nvSpPr>
        <p:spPr/>
        <p:txBody>
          <a:bodyPr/>
          <a:lstStyle/>
          <a:p>
            <a:fld id="{415EDC5C-A534-471E-ABDA-3917A36C80D6}" type="slidenum">
              <a:rPr lang="en-US" smtClean="0"/>
              <a:pPr/>
              <a:t>25</a:t>
            </a:fld>
            <a:endParaRPr lang="en-US"/>
          </a:p>
        </p:txBody>
      </p:sp>
    </p:spTree>
    <p:extLst>
      <p:ext uri="{BB962C8B-B14F-4D97-AF65-F5344CB8AC3E}">
        <p14:creationId xmlns:p14="http://schemas.microsoft.com/office/powerpoint/2010/main" val="33623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Instead, place points randomly</a:t>
            </a:r>
          </a:p>
        </p:txBody>
      </p:sp>
      <p:graphicFrame>
        <p:nvGraphicFramePr>
          <p:cNvPr id="3" name="Content Placeholder 12"/>
          <p:cNvGraphicFramePr>
            <a:graphicFrameLocks/>
          </p:cNvGraphicFramePr>
          <p:nvPr/>
        </p:nvGraphicFramePr>
        <p:xfrm>
          <a:off x="215491" y="1100493"/>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2.1</a:t>
                      </a:r>
                    </a:p>
                  </a:txBody>
                  <a:tcPr/>
                </a:tc>
                <a:tc>
                  <a:txBody>
                    <a:bodyPr/>
                    <a:lstStyle/>
                    <a:p>
                      <a:r>
                        <a:rPr lang="en-US" dirty="0"/>
                        <a:t>1.3</a:t>
                      </a:r>
                    </a:p>
                  </a:txBody>
                  <a:tcPr/>
                </a:tc>
                <a:tc>
                  <a:txBody>
                    <a:bodyPr/>
                    <a:lstStyle/>
                    <a:p>
                      <a:r>
                        <a:rPr lang="en-US" dirty="0"/>
                        <a:t>2.4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2.1</a:t>
                      </a:r>
                    </a:p>
                  </a:txBody>
                  <a:tcPr/>
                </a:tc>
                <a:tc>
                  <a:txBody>
                    <a:bodyPr/>
                    <a:lstStyle/>
                    <a:p>
                      <a:r>
                        <a:rPr lang="en-US" dirty="0"/>
                        <a:t>0</a:t>
                      </a:r>
                    </a:p>
                  </a:txBody>
                  <a:tcPr/>
                </a:tc>
                <a:tc>
                  <a:txBody>
                    <a:bodyPr/>
                    <a:lstStyle/>
                    <a:p>
                      <a:r>
                        <a:rPr lang="en-US" dirty="0"/>
                        <a:t>1.5</a:t>
                      </a:r>
                    </a:p>
                  </a:txBody>
                  <a:tcPr/>
                </a:tc>
                <a:tc>
                  <a:txBody>
                    <a:bodyPr/>
                    <a:lstStyle/>
                    <a:p>
                      <a:r>
                        <a:rPr lang="en-US" dirty="0"/>
                        <a:t>2.4</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1.3</a:t>
                      </a:r>
                    </a:p>
                  </a:txBody>
                  <a:tcPr/>
                </a:tc>
                <a:tc>
                  <a:txBody>
                    <a:bodyPr/>
                    <a:lstStyle/>
                    <a:p>
                      <a:r>
                        <a:rPr lang="en-US" dirty="0"/>
                        <a:t>1.5</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2.4</a:t>
                      </a:r>
                    </a:p>
                  </a:txBody>
                  <a:tcPr/>
                </a:tc>
                <a:tc>
                  <a:txBody>
                    <a:bodyPr/>
                    <a:lstStyle/>
                    <a:p>
                      <a:r>
                        <a:rPr lang="en-US" dirty="0"/>
                        <a:t>2.4</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8" name="Group 17"/>
          <p:cNvGrpSpPr/>
          <p:nvPr/>
        </p:nvGrpSpPr>
        <p:grpSpPr>
          <a:xfrm>
            <a:off x="5678576" y="2098339"/>
            <a:ext cx="2140559" cy="2178548"/>
            <a:chOff x="5678576" y="2098339"/>
            <a:chExt cx="2140559" cy="2178548"/>
          </a:xfrm>
        </p:grpSpPr>
        <p:grpSp>
          <p:nvGrpSpPr>
            <p:cNvPr id="7" name="Group 6"/>
            <p:cNvGrpSpPr/>
            <p:nvPr/>
          </p:nvGrpSpPr>
          <p:grpSpPr>
            <a:xfrm>
              <a:off x="5984012" y="2583657"/>
              <a:ext cx="318229" cy="467621"/>
              <a:chOff x="5984012" y="2583657"/>
              <a:chExt cx="318229" cy="467621"/>
            </a:xfrm>
          </p:grpSpPr>
          <p:sp>
            <p:nvSpPr>
              <p:cNvPr id="5" name="Oval 4"/>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984012" y="2583657"/>
                <a:ext cx="318229" cy="369332"/>
              </a:xfrm>
              <a:prstGeom prst="rect">
                <a:avLst/>
              </a:prstGeom>
              <a:noFill/>
            </p:spPr>
            <p:txBody>
              <a:bodyPr wrap="none" rtlCol="0">
                <a:spAutoFit/>
              </a:bodyPr>
              <a:lstStyle/>
              <a:p>
                <a:r>
                  <a:rPr lang="en-US" dirty="0"/>
                  <a:t>A</a:t>
                </a:r>
              </a:p>
            </p:txBody>
          </p:sp>
        </p:grpSp>
        <p:grpSp>
          <p:nvGrpSpPr>
            <p:cNvPr id="8" name="Group 7"/>
            <p:cNvGrpSpPr/>
            <p:nvPr/>
          </p:nvGrpSpPr>
          <p:grpSpPr>
            <a:xfrm>
              <a:off x="5678576" y="3789748"/>
              <a:ext cx="312906" cy="487139"/>
              <a:chOff x="5956421" y="2959838"/>
              <a:chExt cx="312906" cy="487139"/>
            </a:xfrm>
          </p:grpSpPr>
          <p:sp>
            <p:nvSpPr>
              <p:cNvPr id="9" name="Oval 8"/>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56421" y="3077645"/>
                <a:ext cx="312906" cy="369332"/>
              </a:xfrm>
              <a:prstGeom prst="rect">
                <a:avLst/>
              </a:prstGeom>
              <a:noFill/>
            </p:spPr>
            <p:txBody>
              <a:bodyPr wrap="none" rtlCol="0">
                <a:spAutoFit/>
              </a:bodyPr>
              <a:lstStyle/>
              <a:p>
                <a:r>
                  <a:rPr lang="en-US" dirty="0"/>
                  <a:t>C</a:t>
                </a:r>
              </a:p>
            </p:txBody>
          </p:sp>
        </p:grpSp>
        <p:grpSp>
          <p:nvGrpSpPr>
            <p:cNvPr id="11" name="Group 10"/>
            <p:cNvGrpSpPr/>
            <p:nvPr/>
          </p:nvGrpSpPr>
          <p:grpSpPr>
            <a:xfrm>
              <a:off x="7492453" y="3765167"/>
              <a:ext cx="326682" cy="467621"/>
              <a:chOff x="5984012" y="2583657"/>
              <a:chExt cx="326682" cy="467621"/>
            </a:xfrm>
          </p:grpSpPr>
          <p:sp>
            <p:nvSpPr>
              <p:cNvPr id="12" name="Oval 11"/>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984012" y="2583657"/>
                <a:ext cx="326682" cy="369332"/>
              </a:xfrm>
              <a:prstGeom prst="rect">
                <a:avLst/>
              </a:prstGeom>
              <a:noFill/>
            </p:spPr>
            <p:txBody>
              <a:bodyPr wrap="none" rtlCol="0">
                <a:spAutoFit/>
              </a:bodyPr>
              <a:lstStyle/>
              <a:p>
                <a:r>
                  <a:rPr lang="en-US" dirty="0"/>
                  <a:t>D</a:t>
                </a:r>
              </a:p>
            </p:txBody>
          </p:sp>
        </p:grpSp>
        <p:grpSp>
          <p:nvGrpSpPr>
            <p:cNvPr id="14" name="Group 13"/>
            <p:cNvGrpSpPr/>
            <p:nvPr/>
          </p:nvGrpSpPr>
          <p:grpSpPr>
            <a:xfrm>
              <a:off x="7186825" y="2098339"/>
              <a:ext cx="312906" cy="467621"/>
              <a:chOff x="5984012" y="2583657"/>
              <a:chExt cx="312906" cy="467621"/>
            </a:xfrm>
          </p:grpSpPr>
          <p:sp>
            <p:nvSpPr>
              <p:cNvPr id="15" name="Oval 14"/>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984012" y="2583657"/>
                <a:ext cx="312906" cy="369332"/>
              </a:xfrm>
              <a:prstGeom prst="rect">
                <a:avLst/>
              </a:prstGeom>
              <a:noFill/>
            </p:spPr>
            <p:txBody>
              <a:bodyPr wrap="none" rtlCol="0">
                <a:spAutoFit/>
              </a:bodyPr>
              <a:lstStyle/>
              <a:p>
                <a:r>
                  <a:rPr lang="en-US" dirty="0"/>
                  <a:t>B</a:t>
                </a:r>
              </a:p>
            </p:txBody>
          </p:sp>
        </p:grpSp>
      </p:grpSp>
      <p:sp>
        <p:nvSpPr>
          <p:cNvPr id="4" name="Slide Number Placeholder 3">
            <a:extLst>
              <a:ext uri="{FF2B5EF4-FFF2-40B4-BE49-F238E27FC236}">
                <a16:creationId xmlns:a16="http://schemas.microsoft.com/office/drawing/2014/main" id="{E1758650-8D0A-5486-CB87-816915958B49}"/>
              </a:ext>
            </a:extLst>
          </p:cNvPr>
          <p:cNvSpPr>
            <a:spLocks noGrp="1"/>
          </p:cNvSpPr>
          <p:nvPr>
            <p:ph type="sldNum" sz="quarter" idx="12"/>
          </p:nvPr>
        </p:nvSpPr>
        <p:spPr/>
        <p:txBody>
          <a:bodyPr/>
          <a:lstStyle/>
          <a:p>
            <a:fld id="{415EDC5C-A534-471E-ABDA-3917A36C80D6}" type="slidenum">
              <a:rPr lang="en-US" smtClean="0"/>
              <a:pPr/>
              <a:t>26</a:t>
            </a:fld>
            <a:endParaRPr lang="en-US"/>
          </a:p>
        </p:txBody>
      </p:sp>
    </p:spTree>
    <p:extLst>
      <p:ext uri="{BB962C8B-B14F-4D97-AF65-F5344CB8AC3E}">
        <p14:creationId xmlns:p14="http://schemas.microsoft.com/office/powerpoint/2010/main" val="396122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Compute your own distance matrix</a:t>
            </a:r>
          </a:p>
        </p:txBody>
      </p:sp>
      <p:graphicFrame>
        <p:nvGraphicFramePr>
          <p:cNvPr id="3" name="Content Placeholder 12"/>
          <p:cNvGraphicFramePr>
            <a:graphicFrameLocks/>
          </p:cNvGraphicFramePr>
          <p:nvPr/>
        </p:nvGraphicFramePr>
        <p:xfrm>
          <a:off x="215491" y="1100493"/>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2.1</a:t>
                      </a:r>
                    </a:p>
                  </a:txBody>
                  <a:tcPr/>
                </a:tc>
                <a:tc>
                  <a:txBody>
                    <a:bodyPr/>
                    <a:lstStyle/>
                    <a:p>
                      <a:r>
                        <a:rPr lang="en-US" dirty="0"/>
                        <a:t>1.3</a:t>
                      </a:r>
                    </a:p>
                  </a:txBody>
                  <a:tcPr/>
                </a:tc>
                <a:tc>
                  <a:txBody>
                    <a:bodyPr/>
                    <a:lstStyle/>
                    <a:p>
                      <a:r>
                        <a:rPr lang="en-US" dirty="0"/>
                        <a:t>2.4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2.1</a:t>
                      </a:r>
                    </a:p>
                  </a:txBody>
                  <a:tcPr/>
                </a:tc>
                <a:tc>
                  <a:txBody>
                    <a:bodyPr/>
                    <a:lstStyle/>
                    <a:p>
                      <a:r>
                        <a:rPr lang="en-US" dirty="0"/>
                        <a:t>0</a:t>
                      </a:r>
                    </a:p>
                  </a:txBody>
                  <a:tcPr/>
                </a:tc>
                <a:tc>
                  <a:txBody>
                    <a:bodyPr/>
                    <a:lstStyle/>
                    <a:p>
                      <a:r>
                        <a:rPr lang="en-US" dirty="0"/>
                        <a:t>1.5</a:t>
                      </a:r>
                    </a:p>
                  </a:txBody>
                  <a:tcPr/>
                </a:tc>
                <a:tc>
                  <a:txBody>
                    <a:bodyPr/>
                    <a:lstStyle/>
                    <a:p>
                      <a:r>
                        <a:rPr lang="en-US" dirty="0"/>
                        <a:t>2.4</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1.3</a:t>
                      </a:r>
                    </a:p>
                  </a:txBody>
                  <a:tcPr/>
                </a:tc>
                <a:tc>
                  <a:txBody>
                    <a:bodyPr/>
                    <a:lstStyle/>
                    <a:p>
                      <a:r>
                        <a:rPr lang="en-US" dirty="0"/>
                        <a:t>1.5</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2.4</a:t>
                      </a:r>
                    </a:p>
                  </a:txBody>
                  <a:tcPr/>
                </a:tc>
                <a:tc>
                  <a:txBody>
                    <a:bodyPr/>
                    <a:lstStyle/>
                    <a:p>
                      <a:r>
                        <a:rPr lang="en-US" dirty="0"/>
                        <a:t>2.4</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8" name="Group 17"/>
          <p:cNvGrpSpPr/>
          <p:nvPr/>
        </p:nvGrpSpPr>
        <p:grpSpPr>
          <a:xfrm>
            <a:off x="5678576" y="2098339"/>
            <a:ext cx="2140559" cy="2178548"/>
            <a:chOff x="5678576" y="2098339"/>
            <a:chExt cx="2140559" cy="2178548"/>
          </a:xfrm>
        </p:grpSpPr>
        <p:grpSp>
          <p:nvGrpSpPr>
            <p:cNvPr id="7" name="Group 6"/>
            <p:cNvGrpSpPr/>
            <p:nvPr/>
          </p:nvGrpSpPr>
          <p:grpSpPr>
            <a:xfrm>
              <a:off x="5984012" y="2583657"/>
              <a:ext cx="318229" cy="467621"/>
              <a:chOff x="5984012" y="2583657"/>
              <a:chExt cx="318229" cy="467621"/>
            </a:xfrm>
          </p:grpSpPr>
          <p:sp>
            <p:nvSpPr>
              <p:cNvPr id="5" name="Oval 4"/>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984012" y="2583657"/>
                <a:ext cx="318229" cy="369332"/>
              </a:xfrm>
              <a:prstGeom prst="rect">
                <a:avLst/>
              </a:prstGeom>
              <a:noFill/>
            </p:spPr>
            <p:txBody>
              <a:bodyPr wrap="none" rtlCol="0">
                <a:spAutoFit/>
              </a:bodyPr>
              <a:lstStyle/>
              <a:p>
                <a:r>
                  <a:rPr lang="en-US" dirty="0"/>
                  <a:t>A</a:t>
                </a:r>
              </a:p>
            </p:txBody>
          </p:sp>
        </p:grpSp>
        <p:grpSp>
          <p:nvGrpSpPr>
            <p:cNvPr id="8" name="Group 7"/>
            <p:cNvGrpSpPr/>
            <p:nvPr/>
          </p:nvGrpSpPr>
          <p:grpSpPr>
            <a:xfrm>
              <a:off x="5678576" y="3789748"/>
              <a:ext cx="312906" cy="487139"/>
              <a:chOff x="5956421" y="2959838"/>
              <a:chExt cx="312906" cy="487139"/>
            </a:xfrm>
          </p:grpSpPr>
          <p:sp>
            <p:nvSpPr>
              <p:cNvPr id="9" name="Oval 8"/>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56421" y="3077645"/>
                <a:ext cx="312906" cy="369332"/>
              </a:xfrm>
              <a:prstGeom prst="rect">
                <a:avLst/>
              </a:prstGeom>
              <a:noFill/>
            </p:spPr>
            <p:txBody>
              <a:bodyPr wrap="none" rtlCol="0">
                <a:spAutoFit/>
              </a:bodyPr>
              <a:lstStyle/>
              <a:p>
                <a:r>
                  <a:rPr lang="en-US" dirty="0"/>
                  <a:t>C</a:t>
                </a:r>
              </a:p>
            </p:txBody>
          </p:sp>
        </p:grpSp>
        <p:grpSp>
          <p:nvGrpSpPr>
            <p:cNvPr id="11" name="Group 10"/>
            <p:cNvGrpSpPr/>
            <p:nvPr/>
          </p:nvGrpSpPr>
          <p:grpSpPr>
            <a:xfrm>
              <a:off x="7492453" y="3765167"/>
              <a:ext cx="326682" cy="467621"/>
              <a:chOff x="5984012" y="2583657"/>
              <a:chExt cx="326682" cy="467621"/>
            </a:xfrm>
          </p:grpSpPr>
          <p:sp>
            <p:nvSpPr>
              <p:cNvPr id="12" name="Oval 11"/>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984012" y="2583657"/>
                <a:ext cx="326682" cy="369332"/>
              </a:xfrm>
              <a:prstGeom prst="rect">
                <a:avLst/>
              </a:prstGeom>
              <a:noFill/>
            </p:spPr>
            <p:txBody>
              <a:bodyPr wrap="none" rtlCol="0">
                <a:spAutoFit/>
              </a:bodyPr>
              <a:lstStyle/>
              <a:p>
                <a:r>
                  <a:rPr lang="en-US" dirty="0"/>
                  <a:t>D</a:t>
                </a:r>
              </a:p>
            </p:txBody>
          </p:sp>
        </p:grpSp>
        <p:grpSp>
          <p:nvGrpSpPr>
            <p:cNvPr id="14" name="Group 13"/>
            <p:cNvGrpSpPr/>
            <p:nvPr/>
          </p:nvGrpSpPr>
          <p:grpSpPr>
            <a:xfrm>
              <a:off x="7186825" y="2098339"/>
              <a:ext cx="312906" cy="467621"/>
              <a:chOff x="5984012" y="2583657"/>
              <a:chExt cx="312906" cy="467621"/>
            </a:xfrm>
          </p:grpSpPr>
          <p:sp>
            <p:nvSpPr>
              <p:cNvPr id="15" name="Oval 14"/>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984012" y="2583657"/>
                <a:ext cx="312906" cy="369332"/>
              </a:xfrm>
              <a:prstGeom prst="rect">
                <a:avLst/>
              </a:prstGeom>
              <a:noFill/>
            </p:spPr>
            <p:txBody>
              <a:bodyPr wrap="none" rtlCol="0">
                <a:spAutoFit/>
              </a:bodyPr>
              <a:lstStyle/>
              <a:p>
                <a:r>
                  <a:rPr lang="en-US" dirty="0"/>
                  <a:t>B</a:t>
                </a:r>
              </a:p>
            </p:txBody>
          </p:sp>
        </p:grpSp>
      </p:grpSp>
      <p:graphicFrame>
        <p:nvGraphicFramePr>
          <p:cNvPr id="17" name="Content Placeholder 12"/>
          <p:cNvGraphicFramePr>
            <a:graphicFrameLocks/>
          </p:cNvGraphicFramePr>
          <p:nvPr/>
        </p:nvGraphicFramePr>
        <p:xfrm>
          <a:off x="215491" y="3214248"/>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1.8</a:t>
                      </a:r>
                    </a:p>
                  </a:txBody>
                  <a:tcPr/>
                </a:tc>
                <a:tc>
                  <a:txBody>
                    <a:bodyPr/>
                    <a:lstStyle/>
                    <a:p>
                      <a:r>
                        <a:rPr lang="en-US" dirty="0"/>
                        <a:t>0.9</a:t>
                      </a:r>
                    </a:p>
                  </a:txBody>
                  <a:tcPr/>
                </a:tc>
                <a:tc>
                  <a:txBody>
                    <a:bodyPr/>
                    <a:lstStyle/>
                    <a:p>
                      <a:r>
                        <a:rPr lang="en-US" dirty="0"/>
                        <a:t>2.5</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1.8</a:t>
                      </a:r>
                    </a:p>
                  </a:txBody>
                  <a:tcPr/>
                </a:tc>
                <a:tc>
                  <a:txBody>
                    <a:bodyPr/>
                    <a:lstStyle/>
                    <a:p>
                      <a:r>
                        <a:rPr lang="en-US" dirty="0"/>
                        <a:t>0</a:t>
                      </a:r>
                    </a:p>
                  </a:txBody>
                  <a:tcPr/>
                </a:tc>
                <a:tc>
                  <a:txBody>
                    <a:bodyPr/>
                    <a:lstStyle/>
                    <a:p>
                      <a:r>
                        <a:rPr lang="en-US" dirty="0"/>
                        <a:t>3.2</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0.9</a:t>
                      </a:r>
                    </a:p>
                  </a:txBody>
                  <a:tcPr/>
                </a:tc>
                <a:tc>
                  <a:txBody>
                    <a:bodyPr/>
                    <a:lstStyle/>
                    <a:p>
                      <a:r>
                        <a:rPr lang="en-US" dirty="0"/>
                        <a:t>3.2</a:t>
                      </a:r>
                    </a:p>
                  </a:txBody>
                  <a:tcPr/>
                </a:tc>
                <a:tc>
                  <a:txBody>
                    <a:bodyPr/>
                    <a:lstStyle/>
                    <a:p>
                      <a:r>
                        <a:rPr lang="en-US" dirty="0"/>
                        <a:t>0</a:t>
                      </a:r>
                    </a:p>
                  </a:txBody>
                  <a:tcPr/>
                </a:tc>
                <a:tc>
                  <a:txBody>
                    <a:bodyPr/>
                    <a:lstStyle/>
                    <a:p>
                      <a:r>
                        <a:rPr lang="en-US" dirty="0"/>
                        <a:t>1.7</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2.5</a:t>
                      </a:r>
                    </a:p>
                  </a:txBody>
                  <a:tcPr/>
                </a:tc>
                <a:tc>
                  <a:txBody>
                    <a:bodyPr/>
                    <a:lstStyle/>
                    <a:p>
                      <a:r>
                        <a:rPr lang="en-US" dirty="0"/>
                        <a:t>2.2</a:t>
                      </a:r>
                    </a:p>
                  </a:txBody>
                  <a:tcPr/>
                </a:tc>
                <a:tc>
                  <a:txBody>
                    <a:bodyPr/>
                    <a:lstStyle/>
                    <a:p>
                      <a:r>
                        <a:rPr lang="en-US" dirty="0"/>
                        <a:t>1.7</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
        <p:nvSpPr>
          <p:cNvPr id="4" name="Slide Number Placeholder 3">
            <a:extLst>
              <a:ext uri="{FF2B5EF4-FFF2-40B4-BE49-F238E27FC236}">
                <a16:creationId xmlns:a16="http://schemas.microsoft.com/office/drawing/2014/main" id="{3CB9AA46-43C4-EBD0-1182-01786899C084}"/>
              </a:ext>
            </a:extLst>
          </p:cNvPr>
          <p:cNvSpPr>
            <a:spLocks noGrp="1"/>
          </p:cNvSpPr>
          <p:nvPr>
            <p:ph type="sldNum" sz="quarter" idx="12"/>
          </p:nvPr>
        </p:nvSpPr>
        <p:spPr/>
        <p:txBody>
          <a:bodyPr/>
          <a:lstStyle/>
          <a:p>
            <a:fld id="{415EDC5C-A534-471E-ABDA-3917A36C80D6}" type="slidenum">
              <a:rPr lang="en-US" smtClean="0"/>
              <a:pPr/>
              <a:t>27</a:t>
            </a:fld>
            <a:endParaRPr lang="en-US"/>
          </a:p>
        </p:txBody>
      </p:sp>
    </p:spTree>
    <p:extLst>
      <p:ext uri="{BB962C8B-B14F-4D97-AF65-F5344CB8AC3E}">
        <p14:creationId xmlns:p14="http://schemas.microsoft.com/office/powerpoint/2010/main" val="194404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Subtract the two matrices</a:t>
            </a:r>
          </a:p>
        </p:txBody>
      </p:sp>
      <p:graphicFrame>
        <p:nvGraphicFramePr>
          <p:cNvPr id="3" name="Content Placeholder 12"/>
          <p:cNvGraphicFramePr>
            <a:graphicFrameLocks/>
          </p:cNvGraphicFramePr>
          <p:nvPr/>
        </p:nvGraphicFramePr>
        <p:xfrm>
          <a:off x="215491" y="1100493"/>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2.1</a:t>
                      </a:r>
                    </a:p>
                  </a:txBody>
                  <a:tcPr/>
                </a:tc>
                <a:tc>
                  <a:txBody>
                    <a:bodyPr/>
                    <a:lstStyle/>
                    <a:p>
                      <a:r>
                        <a:rPr lang="en-US" dirty="0"/>
                        <a:t>1.3</a:t>
                      </a:r>
                    </a:p>
                  </a:txBody>
                  <a:tcPr/>
                </a:tc>
                <a:tc>
                  <a:txBody>
                    <a:bodyPr/>
                    <a:lstStyle/>
                    <a:p>
                      <a:r>
                        <a:rPr lang="en-US" dirty="0"/>
                        <a:t>2.4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2.1</a:t>
                      </a:r>
                    </a:p>
                  </a:txBody>
                  <a:tcPr/>
                </a:tc>
                <a:tc>
                  <a:txBody>
                    <a:bodyPr/>
                    <a:lstStyle/>
                    <a:p>
                      <a:r>
                        <a:rPr lang="en-US" dirty="0"/>
                        <a:t>0</a:t>
                      </a:r>
                    </a:p>
                  </a:txBody>
                  <a:tcPr/>
                </a:tc>
                <a:tc>
                  <a:txBody>
                    <a:bodyPr/>
                    <a:lstStyle/>
                    <a:p>
                      <a:r>
                        <a:rPr lang="en-US" dirty="0"/>
                        <a:t>1.5</a:t>
                      </a:r>
                    </a:p>
                  </a:txBody>
                  <a:tcPr/>
                </a:tc>
                <a:tc>
                  <a:txBody>
                    <a:bodyPr/>
                    <a:lstStyle/>
                    <a:p>
                      <a:r>
                        <a:rPr lang="en-US" dirty="0"/>
                        <a:t>2.4</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1.3</a:t>
                      </a:r>
                    </a:p>
                  </a:txBody>
                  <a:tcPr/>
                </a:tc>
                <a:tc>
                  <a:txBody>
                    <a:bodyPr/>
                    <a:lstStyle/>
                    <a:p>
                      <a:r>
                        <a:rPr lang="en-US" dirty="0"/>
                        <a:t>1.5</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2.4</a:t>
                      </a:r>
                    </a:p>
                  </a:txBody>
                  <a:tcPr/>
                </a:tc>
                <a:tc>
                  <a:txBody>
                    <a:bodyPr/>
                    <a:lstStyle/>
                    <a:p>
                      <a:r>
                        <a:rPr lang="en-US" dirty="0"/>
                        <a:t>2.4</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aphicFrame>
        <p:nvGraphicFramePr>
          <p:cNvPr id="17" name="Content Placeholder 12"/>
          <p:cNvGraphicFramePr>
            <a:graphicFrameLocks/>
          </p:cNvGraphicFramePr>
          <p:nvPr/>
        </p:nvGraphicFramePr>
        <p:xfrm>
          <a:off x="215491" y="3214248"/>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1.8</a:t>
                      </a:r>
                    </a:p>
                  </a:txBody>
                  <a:tcPr/>
                </a:tc>
                <a:tc>
                  <a:txBody>
                    <a:bodyPr/>
                    <a:lstStyle/>
                    <a:p>
                      <a:r>
                        <a:rPr lang="en-US" dirty="0"/>
                        <a:t>0.9</a:t>
                      </a:r>
                    </a:p>
                  </a:txBody>
                  <a:tcPr/>
                </a:tc>
                <a:tc>
                  <a:txBody>
                    <a:bodyPr/>
                    <a:lstStyle/>
                    <a:p>
                      <a:r>
                        <a:rPr lang="en-US" dirty="0"/>
                        <a:t>2.5</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1.8</a:t>
                      </a:r>
                    </a:p>
                  </a:txBody>
                  <a:tcPr/>
                </a:tc>
                <a:tc>
                  <a:txBody>
                    <a:bodyPr/>
                    <a:lstStyle/>
                    <a:p>
                      <a:r>
                        <a:rPr lang="en-US" dirty="0"/>
                        <a:t>0</a:t>
                      </a:r>
                    </a:p>
                  </a:txBody>
                  <a:tcPr/>
                </a:tc>
                <a:tc>
                  <a:txBody>
                    <a:bodyPr/>
                    <a:lstStyle/>
                    <a:p>
                      <a:r>
                        <a:rPr lang="en-US" dirty="0"/>
                        <a:t>3.2</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0.9</a:t>
                      </a:r>
                    </a:p>
                  </a:txBody>
                  <a:tcPr/>
                </a:tc>
                <a:tc>
                  <a:txBody>
                    <a:bodyPr/>
                    <a:lstStyle/>
                    <a:p>
                      <a:r>
                        <a:rPr lang="en-US" dirty="0"/>
                        <a:t>3.2</a:t>
                      </a:r>
                    </a:p>
                  </a:txBody>
                  <a:tcPr/>
                </a:tc>
                <a:tc>
                  <a:txBody>
                    <a:bodyPr/>
                    <a:lstStyle/>
                    <a:p>
                      <a:r>
                        <a:rPr lang="en-US" dirty="0"/>
                        <a:t>0</a:t>
                      </a:r>
                    </a:p>
                  </a:txBody>
                  <a:tcPr/>
                </a:tc>
                <a:tc>
                  <a:txBody>
                    <a:bodyPr/>
                    <a:lstStyle/>
                    <a:p>
                      <a:r>
                        <a:rPr lang="en-US" dirty="0"/>
                        <a:t>1.7</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2.5</a:t>
                      </a:r>
                    </a:p>
                  </a:txBody>
                  <a:tcPr/>
                </a:tc>
                <a:tc>
                  <a:txBody>
                    <a:bodyPr/>
                    <a:lstStyle/>
                    <a:p>
                      <a:r>
                        <a:rPr lang="en-US" dirty="0"/>
                        <a:t>2.2</a:t>
                      </a:r>
                    </a:p>
                  </a:txBody>
                  <a:tcPr/>
                </a:tc>
                <a:tc>
                  <a:txBody>
                    <a:bodyPr/>
                    <a:lstStyle/>
                    <a:p>
                      <a:r>
                        <a:rPr lang="en-US" dirty="0"/>
                        <a:t>1.7</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aphicFrame>
        <p:nvGraphicFramePr>
          <p:cNvPr id="19" name="Content Placeholder 12"/>
          <p:cNvGraphicFramePr>
            <a:graphicFrameLocks/>
          </p:cNvGraphicFramePr>
          <p:nvPr/>
        </p:nvGraphicFramePr>
        <p:xfrm>
          <a:off x="4648200" y="1100493"/>
          <a:ext cx="4038600" cy="178054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0.3</a:t>
                      </a:r>
                    </a:p>
                  </a:txBody>
                  <a:tcPr/>
                </a:tc>
                <a:tc>
                  <a:txBody>
                    <a:bodyPr/>
                    <a:lstStyle/>
                    <a:p>
                      <a:r>
                        <a:rPr lang="en-US" dirty="0"/>
                        <a:t>0.4</a:t>
                      </a:r>
                    </a:p>
                  </a:txBody>
                  <a:tcPr/>
                </a:tc>
                <a:tc>
                  <a:txBody>
                    <a:bodyPr/>
                    <a:lstStyle/>
                    <a:p>
                      <a:r>
                        <a:rPr lang="en-US" dirty="0"/>
                        <a:t>-0.1</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0.3</a:t>
                      </a:r>
                    </a:p>
                  </a:txBody>
                  <a:tcPr/>
                </a:tc>
                <a:tc>
                  <a:txBody>
                    <a:bodyPr/>
                    <a:lstStyle/>
                    <a:p>
                      <a:r>
                        <a:rPr lang="en-US" dirty="0"/>
                        <a:t>0</a:t>
                      </a:r>
                    </a:p>
                  </a:txBody>
                  <a:tcPr/>
                </a:tc>
                <a:tc>
                  <a:txBody>
                    <a:bodyPr/>
                    <a:lstStyle/>
                    <a:p>
                      <a:r>
                        <a:rPr lang="en-US" dirty="0"/>
                        <a:t>-1.7</a:t>
                      </a:r>
                    </a:p>
                  </a:txBody>
                  <a:tcPr/>
                </a:tc>
                <a:tc>
                  <a:txBody>
                    <a:bodyPr/>
                    <a:lstStyle/>
                    <a:p>
                      <a:r>
                        <a:rPr lang="en-US" dirty="0"/>
                        <a:t>0.2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0.4</a:t>
                      </a:r>
                    </a:p>
                  </a:txBody>
                  <a:tcPr/>
                </a:tc>
                <a:tc>
                  <a:txBody>
                    <a:bodyPr/>
                    <a:lstStyle/>
                    <a:p>
                      <a:r>
                        <a:rPr lang="en-US" dirty="0"/>
                        <a:t>-1.7</a:t>
                      </a:r>
                    </a:p>
                  </a:txBody>
                  <a:tcPr/>
                </a:tc>
                <a:tc>
                  <a:txBody>
                    <a:bodyPr/>
                    <a:lstStyle/>
                    <a:p>
                      <a:r>
                        <a:rPr lang="en-US" dirty="0"/>
                        <a:t>0</a:t>
                      </a:r>
                    </a:p>
                  </a:txBody>
                  <a:tcPr/>
                </a:tc>
                <a:tc>
                  <a:txBody>
                    <a:bodyPr/>
                    <a:lstStyle/>
                    <a:p>
                      <a:r>
                        <a:rPr lang="en-US" dirty="0"/>
                        <a:t>-0.7</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-0.1</a:t>
                      </a:r>
                    </a:p>
                  </a:txBody>
                  <a:tcPr/>
                </a:tc>
                <a:tc>
                  <a:txBody>
                    <a:bodyPr/>
                    <a:lstStyle/>
                    <a:p>
                      <a:r>
                        <a:rPr lang="en-US" dirty="0"/>
                        <a:t>0.2</a:t>
                      </a:r>
                    </a:p>
                  </a:txBody>
                  <a:tcPr/>
                </a:tc>
                <a:tc>
                  <a:txBody>
                    <a:bodyPr/>
                    <a:lstStyle/>
                    <a:p>
                      <a:r>
                        <a:rPr lang="en-US" dirty="0"/>
                        <a:t>-0.7</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
        <p:nvSpPr>
          <p:cNvPr id="4" name="Right Arrow 3"/>
          <p:cNvSpPr/>
          <p:nvPr/>
        </p:nvSpPr>
        <p:spPr>
          <a:xfrm>
            <a:off x="4116038" y="1981734"/>
            <a:ext cx="684506" cy="3963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18900000">
            <a:off x="3975074" y="3000057"/>
            <a:ext cx="882680" cy="39634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C6114192-0805-FD38-91AE-017713C2E009}"/>
              </a:ext>
            </a:extLst>
          </p:cNvPr>
          <p:cNvSpPr>
            <a:spLocks noGrp="1"/>
          </p:cNvSpPr>
          <p:nvPr>
            <p:ph type="sldNum" sz="quarter" idx="12"/>
          </p:nvPr>
        </p:nvSpPr>
        <p:spPr/>
        <p:txBody>
          <a:bodyPr/>
          <a:lstStyle/>
          <a:p>
            <a:fld id="{415EDC5C-A534-471E-ABDA-3917A36C80D6}" type="slidenum">
              <a:rPr lang="en-US" smtClean="0"/>
              <a:pPr/>
              <a:t>28</a:t>
            </a:fld>
            <a:endParaRPr lang="en-US"/>
          </a:p>
        </p:txBody>
      </p:sp>
    </p:spTree>
    <p:extLst>
      <p:ext uri="{BB962C8B-B14F-4D97-AF65-F5344CB8AC3E}">
        <p14:creationId xmlns:p14="http://schemas.microsoft.com/office/powerpoint/2010/main" val="26425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Square the values</a:t>
            </a:r>
          </a:p>
        </p:txBody>
      </p:sp>
      <p:graphicFrame>
        <p:nvGraphicFramePr>
          <p:cNvPr id="3" name="Content Placeholder 12"/>
          <p:cNvGraphicFramePr>
            <a:graphicFrameLocks/>
          </p:cNvGraphicFramePr>
          <p:nvPr/>
        </p:nvGraphicFramePr>
        <p:xfrm>
          <a:off x="215491" y="1100493"/>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2.1</a:t>
                      </a:r>
                    </a:p>
                  </a:txBody>
                  <a:tcPr/>
                </a:tc>
                <a:tc>
                  <a:txBody>
                    <a:bodyPr/>
                    <a:lstStyle/>
                    <a:p>
                      <a:r>
                        <a:rPr lang="en-US" dirty="0"/>
                        <a:t>1.3</a:t>
                      </a:r>
                    </a:p>
                  </a:txBody>
                  <a:tcPr/>
                </a:tc>
                <a:tc>
                  <a:txBody>
                    <a:bodyPr/>
                    <a:lstStyle/>
                    <a:p>
                      <a:r>
                        <a:rPr lang="en-US" dirty="0"/>
                        <a:t>2.4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2.1</a:t>
                      </a:r>
                    </a:p>
                  </a:txBody>
                  <a:tcPr/>
                </a:tc>
                <a:tc>
                  <a:txBody>
                    <a:bodyPr/>
                    <a:lstStyle/>
                    <a:p>
                      <a:r>
                        <a:rPr lang="en-US" dirty="0"/>
                        <a:t>0</a:t>
                      </a:r>
                    </a:p>
                  </a:txBody>
                  <a:tcPr/>
                </a:tc>
                <a:tc>
                  <a:txBody>
                    <a:bodyPr/>
                    <a:lstStyle/>
                    <a:p>
                      <a:r>
                        <a:rPr lang="en-US" dirty="0"/>
                        <a:t>1.5</a:t>
                      </a:r>
                    </a:p>
                  </a:txBody>
                  <a:tcPr/>
                </a:tc>
                <a:tc>
                  <a:txBody>
                    <a:bodyPr/>
                    <a:lstStyle/>
                    <a:p>
                      <a:r>
                        <a:rPr lang="en-US" dirty="0"/>
                        <a:t>2.4</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1.3</a:t>
                      </a:r>
                    </a:p>
                  </a:txBody>
                  <a:tcPr/>
                </a:tc>
                <a:tc>
                  <a:txBody>
                    <a:bodyPr/>
                    <a:lstStyle/>
                    <a:p>
                      <a:r>
                        <a:rPr lang="en-US" dirty="0"/>
                        <a:t>1.5</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2.4</a:t>
                      </a:r>
                    </a:p>
                  </a:txBody>
                  <a:tcPr/>
                </a:tc>
                <a:tc>
                  <a:txBody>
                    <a:bodyPr/>
                    <a:lstStyle/>
                    <a:p>
                      <a:r>
                        <a:rPr lang="en-US" dirty="0"/>
                        <a:t>2.4</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aphicFrame>
        <p:nvGraphicFramePr>
          <p:cNvPr id="17" name="Content Placeholder 12"/>
          <p:cNvGraphicFramePr>
            <a:graphicFrameLocks/>
          </p:cNvGraphicFramePr>
          <p:nvPr/>
        </p:nvGraphicFramePr>
        <p:xfrm>
          <a:off x="215491" y="3214248"/>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1.8</a:t>
                      </a:r>
                    </a:p>
                  </a:txBody>
                  <a:tcPr/>
                </a:tc>
                <a:tc>
                  <a:txBody>
                    <a:bodyPr/>
                    <a:lstStyle/>
                    <a:p>
                      <a:r>
                        <a:rPr lang="en-US" dirty="0"/>
                        <a:t>0.9</a:t>
                      </a:r>
                    </a:p>
                  </a:txBody>
                  <a:tcPr/>
                </a:tc>
                <a:tc>
                  <a:txBody>
                    <a:bodyPr/>
                    <a:lstStyle/>
                    <a:p>
                      <a:r>
                        <a:rPr lang="en-US" dirty="0"/>
                        <a:t>2.5</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1.8</a:t>
                      </a:r>
                    </a:p>
                  </a:txBody>
                  <a:tcPr/>
                </a:tc>
                <a:tc>
                  <a:txBody>
                    <a:bodyPr/>
                    <a:lstStyle/>
                    <a:p>
                      <a:r>
                        <a:rPr lang="en-US" dirty="0"/>
                        <a:t>0</a:t>
                      </a:r>
                    </a:p>
                  </a:txBody>
                  <a:tcPr/>
                </a:tc>
                <a:tc>
                  <a:txBody>
                    <a:bodyPr/>
                    <a:lstStyle/>
                    <a:p>
                      <a:r>
                        <a:rPr lang="en-US" dirty="0"/>
                        <a:t>3.2</a:t>
                      </a:r>
                    </a:p>
                  </a:txBody>
                  <a:tcPr/>
                </a:tc>
                <a:tc>
                  <a:txBody>
                    <a:bodyPr/>
                    <a:lstStyle/>
                    <a:p>
                      <a:r>
                        <a:rPr lang="en-US" dirty="0"/>
                        <a:t>2.2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0.9</a:t>
                      </a:r>
                    </a:p>
                  </a:txBody>
                  <a:tcPr/>
                </a:tc>
                <a:tc>
                  <a:txBody>
                    <a:bodyPr/>
                    <a:lstStyle/>
                    <a:p>
                      <a:r>
                        <a:rPr lang="en-US" dirty="0"/>
                        <a:t>3.2</a:t>
                      </a:r>
                    </a:p>
                  </a:txBody>
                  <a:tcPr/>
                </a:tc>
                <a:tc>
                  <a:txBody>
                    <a:bodyPr/>
                    <a:lstStyle/>
                    <a:p>
                      <a:r>
                        <a:rPr lang="en-US" dirty="0"/>
                        <a:t>0</a:t>
                      </a:r>
                    </a:p>
                  </a:txBody>
                  <a:tcPr/>
                </a:tc>
                <a:tc>
                  <a:txBody>
                    <a:bodyPr/>
                    <a:lstStyle/>
                    <a:p>
                      <a:r>
                        <a:rPr lang="en-US" dirty="0"/>
                        <a:t>1.7</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2.5</a:t>
                      </a:r>
                    </a:p>
                  </a:txBody>
                  <a:tcPr/>
                </a:tc>
                <a:tc>
                  <a:txBody>
                    <a:bodyPr/>
                    <a:lstStyle/>
                    <a:p>
                      <a:r>
                        <a:rPr lang="en-US" dirty="0"/>
                        <a:t>2.2</a:t>
                      </a:r>
                    </a:p>
                  </a:txBody>
                  <a:tcPr/>
                </a:tc>
                <a:tc>
                  <a:txBody>
                    <a:bodyPr/>
                    <a:lstStyle/>
                    <a:p>
                      <a:r>
                        <a:rPr lang="en-US" dirty="0"/>
                        <a:t>1.7</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aphicFrame>
        <p:nvGraphicFramePr>
          <p:cNvPr id="19" name="Content Placeholder 12"/>
          <p:cNvGraphicFramePr>
            <a:graphicFrameLocks/>
          </p:cNvGraphicFramePr>
          <p:nvPr/>
        </p:nvGraphicFramePr>
        <p:xfrm>
          <a:off x="4648200" y="1100493"/>
          <a:ext cx="4038600" cy="178054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0.3</a:t>
                      </a:r>
                    </a:p>
                  </a:txBody>
                  <a:tcPr/>
                </a:tc>
                <a:tc>
                  <a:txBody>
                    <a:bodyPr/>
                    <a:lstStyle/>
                    <a:p>
                      <a:r>
                        <a:rPr lang="en-US" dirty="0"/>
                        <a:t>0.4</a:t>
                      </a:r>
                    </a:p>
                  </a:txBody>
                  <a:tcPr/>
                </a:tc>
                <a:tc>
                  <a:txBody>
                    <a:bodyPr/>
                    <a:lstStyle/>
                    <a:p>
                      <a:r>
                        <a:rPr lang="en-US" dirty="0"/>
                        <a:t>-0.1</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0.3</a:t>
                      </a:r>
                    </a:p>
                  </a:txBody>
                  <a:tcPr/>
                </a:tc>
                <a:tc>
                  <a:txBody>
                    <a:bodyPr/>
                    <a:lstStyle/>
                    <a:p>
                      <a:r>
                        <a:rPr lang="en-US" dirty="0"/>
                        <a:t>0</a:t>
                      </a:r>
                    </a:p>
                  </a:txBody>
                  <a:tcPr/>
                </a:tc>
                <a:tc>
                  <a:txBody>
                    <a:bodyPr/>
                    <a:lstStyle/>
                    <a:p>
                      <a:r>
                        <a:rPr lang="en-US" dirty="0"/>
                        <a:t>-1.7</a:t>
                      </a:r>
                    </a:p>
                  </a:txBody>
                  <a:tcPr/>
                </a:tc>
                <a:tc>
                  <a:txBody>
                    <a:bodyPr/>
                    <a:lstStyle/>
                    <a:p>
                      <a:r>
                        <a:rPr lang="en-US" dirty="0"/>
                        <a:t>0.2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0.4</a:t>
                      </a:r>
                    </a:p>
                  </a:txBody>
                  <a:tcPr/>
                </a:tc>
                <a:tc>
                  <a:txBody>
                    <a:bodyPr/>
                    <a:lstStyle/>
                    <a:p>
                      <a:r>
                        <a:rPr lang="en-US" dirty="0"/>
                        <a:t>-1.7</a:t>
                      </a:r>
                    </a:p>
                  </a:txBody>
                  <a:tcPr/>
                </a:tc>
                <a:tc>
                  <a:txBody>
                    <a:bodyPr/>
                    <a:lstStyle/>
                    <a:p>
                      <a:r>
                        <a:rPr lang="en-US" dirty="0"/>
                        <a:t>0</a:t>
                      </a:r>
                    </a:p>
                  </a:txBody>
                  <a:tcPr/>
                </a:tc>
                <a:tc>
                  <a:txBody>
                    <a:bodyPr/>
                    <a:lstStyle/>
                    <a:p>
                      <a:r>
                        <a:rPr lang="en-US" dirty="0"/>
                        <a:t>-0.7</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-0.1</a:t>
                      </a:r>
                    </a:p>
                  </a:txBody>
                  <a:tcPr/>
                </a:tc>
                <a:tc>
                  <a:txBody>
                    <a:bodyPr/>
                    <a:lstStyle/>
                    <a:p>
                      <a:r>
                        <a:rPr lang="en-US" dirty="0"/>
                        <a:t>0.2</a:t>
                      </a:r>
                    </a:p>
                  </a:txBody>
                  <a:tcPr/>
                </a:tc>
                <a:tc>
                  <a:txBody>
                    <a:bodyPr/>
                    <a:lstStyle/>
                    <a:p>
                      <a:r>
                        <a:rPr lang="en-US" dirty="0"/>
                        <a:t>-0.7</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aphicFrame>
        <p:nvGraphicFramePr>
          <p:cNvPr id="6" name="Content Placeholder 12"/>
          <p:cNvGraphicFramePr>
            <a:graphicFrameLocks/>
          </p:cNvGraphicFramePr>
          <p:nvPr/>
        </p:nvGraphicFramePr>
        <p:xfrm>
          <a:off x="4648200" y="3214248"/>
          <a:ext cx="4038600" cy="178054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0.09</a:t>
                      </a:r>
                    </a:p>
                  </a:txBody>
                  <a:tcPr/>
                </a:tc>
                <a:tc>
                  <a:txBody>
                    <a:bodyPr/>
                    <a:lstStyle/>
                    <a:p>
                      <a:r>
                        <a:rPr lang="en-US" dirty="0"/>
                        <a:t>0.16</a:t>
                      </a:r>
                    </a:p>
                  </a:txBody>
                  <a:tcPr/>
                </a:tc>
                <a:tc>
                  <a:txBody>
                    <a:bodyPr/>
                    <a:lstStyle/>
                    <a:p>
                      <a:r>
                        <a:rPr lang="en-US" dirty="0"/>
                        <a:t>0.01</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0.09</a:t>
                      </a:r>
                    </a:p>
                  </a:txBody>
                  <a:tcPr/>
                </a:tc>
                <a:tc>
                  <a:txBody>
                    <a:bodyPr/>
                    <a:lstStyle/>
                    <a:p>
                      <a:r>
                        <a:rPr lang="en-US" dirty="0"/>
                        <a:t>0</a:t>
                      </a:r>
                    </a:p>
                  </a:txBody>
                  <a:tcPr/>
                </a:tc>
                <a:tc>
                  <a:txBody>
                    <a:bodyPr/>
                    <a:lstStyle/>
                    <a:p>
                      <a:r>
                        <a:rPr lang="en-US" dirty="0"/>
                        <a:t>2.89</a:t>
                      </a:r>
                    </a:p>
                  </a:txBody>
                  <a:tcPr/>
                </a:tc>
                <a:tc>
                  <a:txBody>
                    <a:bodyPr/>
                    <a:lstStyle/>
                    <a:p>
                      <a:r>
                        <a:rPr lang="en-US" dirty="0"/>
                        <a:t>0.02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0.16</a:t>
                      </a:r>
                    </a:p>
                  </a:txBody>
                  <a:tcPr/>
                </a:tc>
                <a:tc>
                  <a:txBody>
                    <a:bodyPr/>
                    <a:lstStyle/>
                    <a:p>
                      <a:r>
                        <a:rPr lang="en-US" dirty="0"/>
                        <a:t>2.89</a:t>
                      </a:r>
                    </a:p>
                  </a:txBody>
                  <a:tcPr/>
                </a:tc>
                <a:tc>
                  <a:txBody>
                    <a:bodyPr/>
                    <a:lstStyle/>
                    <a:p>
                      <a:r>
                        <a:rPr lang="en-US" dirty="0"/>
                        <a:t>0</a:t>
                      </a:r>
                    </a:p>
                  </a:txBody>
                  <a:tcPr/>
                </a:tc>
                <a:tc>
                  <a:txBody>
                    <a:bodyPr/>
                    <a:lstStyle/>
                    <a:p>
                      <a:r>
                        <a:rPr lang="en-US" dirty="0"/>
                        <a:t>0.49</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0.01</a:t>
                      </a:r>
                    </a:p>
                  </a:txBody>
                  <a:tcPr/>
                </a:tc>
                <a:tc>
                  <a:txBody>
                    <a:bodyPr/>
                    <a:lstStyle/>
                    <a:p>
                      <a:r>
                        <a:rPr lang="en-US" dirty="0"/>
                        <a:t>0.16</a:t>
                      </a:r>
                    </a:p>
                  </a:txBody>
                  <a:tcPr/>
                </a:tc>
                <a:tc>
                  <a:txBody>
                    <a:bodyPr/>
                    <a:lstStyle/>
                    <a:p>
                      <a:r>
                        <a:rPr lang="en-US" dirty="0"/>
                        <a:t>0.49</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
        <p:nvSpPr>
          <p:cNvPr id="7" name="Down Arrow 6"/>
          <p:cNvSpPr/>
          <p:nvPr/>
        </p:nvSpPr>
        <p:spPr>
          <a:xfrm>
            <a:off x="6349687" y="2873515"/>
            <a:ext cx="666492" cy="4954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9130AE7-08D9-3603-6860-97692EB0D990}"/>
              </a:ext>
            </a:extLst>
          </p:cNvPr>
          <p:cNvSpPr>
            <a:spLocks noGrp="1"/>
          </p:cNvSpPr>
          <p:nvPr>
            <p:ph type="sldNum" sz="quarter" idx="12"/>
          </p:nvPr>
        </p:nvSpPr>
        <p:spPr/>
        <p:txBody>
          <a:bodyPr/>
          <a:lstStyle/>
          <a:p>
            <a:fld id="{415EDC5C-A534-471E-ABDA-3917A36C80D6}" type="slidenum">
              <a:rPr lang="en-US" smtClean="0"/>
              <a:pPr/>
              <a:t>29</a:t>
            </a:fld>
            <a:endParaRPr lang="en-US"/>
          </a:p>
        </p:txBody>
      </p:sp>
    </p:spTree>
    <p:extLst>
      <p:ext uri="{BB962C8B-B14F-4D97-AF65-F5344CB8AC3E}">
        <p14:creationId xmlns:p14="http://schemas.microsoft.com/office/powerpoint/2010/main" val="35722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p:nvPr/>
        </p:nvSpPr>
        <p:spPr>
          <a:xfrm>
            <a:off x="1838408" y="3648042"/>
            <a:ext cx="1827421" cy="333615"/>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3400">
                <a:uFill>
                  <a:solidFill>
                    <a:srgbClr val="000000"/>
                  </a:solidFill>
                </a:uFill>
                <a:latin typeface="Arial"/>
                <a:ea typeface="Arial"/>
                <a:cs typeface="Arial"/>
                <a:sym typeface="Arial"/>
              </a:defRPr>
            </a:lvl1pPr>
          </a:lstStyle>
          <a:p>
            <a:pPr defTabSz="482163" hangingPunct="0"/>
            <a:r>
              <a:rPr sz="1793" kern="0">
                <a:solidFill>
                  <a:srgbClr val="000000"/>
                </a:solidFill>
              </a:rPr>
              <a:t>repressive region</a:t>
            </a:r>
          </a:p>
        </p:txBody>
      </p:sp>
      <p:pic>
        <p:nvPicPr>
          <p:cNvPr id="297" name="rest_motif.png"/>
          <p:cNvPicPr>
            <a:picLocks noChangeAspect="1"/>
          </p:cNvPicPr>
          <p:nvPr/>
        </p:nvPicPr>
        <p:blipFill>
          <a:blip r:embed="rId2"/>
          <a:stretch>
            <a:fillRect/>
          </a:stretch>
        </p:blipFill>
        <p:spPr>
          <a:xfrm>
            <a:off x="5052211" y="3071644"/>
            <a:ext cx="1142966" cy="370516"/>
          </a:xfrm>
          <a:prstGeom prst="rect">
            <a:avLst/>
          </a:prstGeom>
          <a:ln w="12700">
            <a:miter lim="400000"/>
          </a:ln>
        </p:spPr>
      </p:pic>
      <p:sp>
        <p:nvSpPr>
          <p:cNvPr id="298" name="Shape 298"/>
          <p:cNvSpPr/>
          <p:nvPr/>
        </p:nvSpPr>
        <p:spPr>
          <a:xfrm flipV="1">
            <a:off x="6182022" y="2834347"/>
            <a:ext cx="1" cy="221103"/>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299" name="Shape 299"/>
          <p:cNvSpPr/>
          <p:nvPr/>
        </p:nvSpPr>
        <p:spPr>
          <a:xfrm flipH="1">
            <a:off x="6164546" y="2852751"/>
            <a:ext cx="320468" cy="1"/>
          </a:xfrm>
          <a:prstGeom prst="line">
            <a:avLst/>
          </a:prstGeom>
          <a:ln w="88900">
            <a:solidFill>
              <a:srgbClr val="000000"/>
            </a:solidFill>
            <a:miter lim="400000"/>
            <a:headEnd type="triangle"/>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00" name="Shape 300"/>
          <p:cNvSpPr/>
          <p:nvPr/>
        </p:nvSpPr>
        <p:spPr>
          <a:xfrm flipH="1">
            <a:off x="1525783" y="3594915"/>
            <a:ext cx="2460329" cy="6414"/>
          </a:xfrm>
          <a:prstGeom prst="line">
            <a:avLst/>
          </a:prstGeom>
          <a:ln w="50800">
            <a:solidFill>
              <a:srgbClr val="000000"/>
            </a:solidFill>
            <a:miter lim="400000"/>
            <a:headEnd type="triangle"/>
            <a:tailEnd type="triangle"/>
          </a:ln>
        </p:spPr>
        <p:txBody>
          <a:bodyPr lIns="0" tIns="0" rIns="0" bIns="0"/>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pic>
        <p:nvPicPr>
          <p:cNvPr id="301" name="rest_motif.png"/>
          <p:cNvPicPr>
            <a:picLocks noChangeAspect="1"/>
          </p:cNvPicPr>
          <p:nvPr/>
        </p:nvPicPr>
        <p:blipFill>
          <a:blip r:embed="rId2"/>
          <a:stretch>
            <a:fillRect/>
          </a:stretch>
        </p:blipFill>
        <p:spPr>
          <a:xfrm>
            <a:off x="1326838" y="3067035"/>
            <a:ext cx="1142966" cy="370516"/>
          </a:xfrm>
          <a:prstGeom prst="rect">
            <a:avLst/>
          </a:prstGeom>
          <a:ln w="12700">
            <a:miter lim="400000"/>
          </a:ln>
        </p:spPr>
      </p:pic>
      <p:sp>
        <p:nvSpPr>
          <p:cNvPr id="302" name="Shape 302"/>
          <p:cNvSpPr/>
          <p:nvPr/>
        </p:nvSpPr>
        <p:spPr>
          <a:xfrm flipV="1">
            <a:off x="1226268" y="3040659"/>
            <a:ext cx="6567227" cy="6804"/>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03" name="Shape 303"/>
          <p:cNvSpPr/>
          <p:nvPr/>
        </p:nvSpPr>
        <p:spPr>
          <a:xfrm flipV="1">
            <a:off x="2462905" y="2838442"/>
            <a:ext cx="1" cy="212913"/>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04" name="Shape 304"/>
          <p:cNvSpPr/>
          <p:nvPr/>
        </p:nvSpPr>
        <p:spPr>
          <a:xfrm flipH="1">
            <a:off x="2438465" y="2857491"/>
            <a:ext cx="321457" cy="1"/>
          </a:xfrm>
          <a:prstGeom prst="line">
            <a:avLst/>
          </a:prstGeom>
          <a:ln w="88900">
            <a:solidFill>
              <a:srgbClr val="000000"/>
            </a:solidFill>
            <a:miter lim="400000"/>
            <a:headEnd type="triangle" len="sm"/>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05" name="Shape 305"/>
          <p:cNvSpPr/>
          <p:nvPr/>
        </p:nvSpPr>
        <p:spPr>
          <a:xfrm flipH="1">
            <a:off x="6643016" y="2859664"/>
            <a:ext cx="393923" cy="5546"/>
          </a:xfrm>
          <a:prstGeom prst="line">
            <a:avLst/>
          </a:prstGeom>
          <a:ln w="139700">
            <a:solidFill>
              <a:srgbClr val="77BB41"/>
            </a:solidFill>
            <a:miter lim="400000"/>
            <a:headEnd type="stealth"/>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06" name="Shape 306"/>
          <p:cNvSpPr/>
          <p:nvPr/>
        </p:nvSpPr>
        <p:spPr>
          <a:xfrm>
            <a:off x="2828978" y="2362207"/>
            <a:ext cx="395940" cy="788034"/>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9000" b="1">
                <a:solidFill>
                  <a:srgbClr val="FF4013"/>
                </a:solidFill>
                <a:uFill>
                  <a:solidFill>
                    <a:srgbClr val="FF4013"/>
                  </a:solidFill>
                </a:uFill>
                <a:latin typeface="Arial"/>
                <a:ea typeface="Arial"/>
                <a:cs typeface="Arial"/>
                <a:sym typeface="Arial"/>
              </a:defRPr>
            </a:lvl1pPr>
          </a:lstStyle>
          <a:p>
            <a:pPr defTabSz="482163" hangingPunct="0"/>
            <a:r>
              <a:rPr sz="4746" kern="0"/>
              <a:t>x</a:t>
            </a:r>
          </a:p>
        </p:txBody>
      </p:sp>
      <p:sp>
        <p:nvSpPr>
          <p:cNvPr id="307" name="Shape 307"/>
          <p:cNvSpPr/>
          <p:nvPr/>
        </p:nvSpPr>
        <p:spPr>
          <a:xfrm flipH="1">
            <a:off x="5276829" y="3600418"/>
            <a:ext cx="2460329" cy="6414"/>
          </a:xfrm>
          <a:prstGeom prst="line">
            <a:avLst/>
          </a:prstGeom>
          <a:ln w="50800">
            <a:solidFill>
              <a:srgbClr val="000000"/>
            </a:solidFill>
            <a:miter lim="400000"/>
            <a:headEnd type="triangle"/>
            <a:tailEnd type="triangle"/>
          </a:ln>
        </p:spPr>
        <p:txBody>
          <a:bodyPr lIns="0" tIns="0" rIns="0" bIns="0"/>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08" name="Shape 308"/>
          <p:cNvSpPr/>
          <p:nvPr/>
        </p:nvSpPr>
        <p:spPr>
          <a:xfrm>
            <a:off x="5819737" y="3619468"/>
            <a:ext cx="1365756" cy="333615"/>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3400">
                <a:uFill>
                  <a:solidFill>
                    <a:srgbClr val="000000"/>
                  </a:solidFill>
                </a:uFill>
                <a:latin typeface="Arial"/>
                <a:ea typeface="Arial"/>
                <a:cs typeface="Arial"/>
                <a:sym typeface="Arial"/>
              </a:defRPr>
            </a:lvl1pPr>
          </a:lstStyle>
          <a:p>
            <a:pPr defTabSz="482163" hangingPunct="0"/>
            <a:r>
              <a:rPr sz="1793" kern="0">
                <a:solidFill>
                  <a:srgbClr val="000000"/>
                </a:solidFill>
              </a:rPr>
              <a:t>active region</a:t>
            </a:r>
          </a:p>
        </p:txBody>
      </p:sp>
      <p:sp>
        <p:nvSpPr>
          <p:cNvPr id="2" name="Title 1">
            <a:extLst>
              <a:ext uri="{FF2B5EF4-FFF2-40B4-BE49-F238E27FC236}">
                <a16:creationId xmlns:a16="http://schemas.microsoft.com/office/drawing/2014/main" id="{166FD028-95FD-4644-8839-CBC1A1C0F985}"/>
              </a:ext>
            </a:extLst>
          </p:cNvPr>
          <p:cNvSpPr>
            <a:spLocks noGrp="1"/>
          </p:cNvSpPr>
          <p:nvPr>
            <p:ph type="title"/>
          </p:nvPr>
        </p:nvSpPr>
        <p:spPr/>
        <p:txBody>
          <a:bodyPr>
            <a:normAutofit fontScale="90000"/>
          </a:bodyPr>
          <a:lstStyle/>
          <a:p>
            <a:r>
              <a:rPr lang="en-US" sz="4400" dirty="0"/>
              <a:t>Local regulatory elements do not fully explain gene regulation</a:t>
            </a:r>
            <a:endParaRPr lang="en-US" dirty="0"/>
          </a:p>
        </p:txBody>
      </p:sp>
      <p:sp>
        <p:nvSpPr>
          <p:cNvPr id="3" name="Slide Number Placeholder 2">
            <a:extLst>
              <a:ext uri="{FF2B5EF4-FFF2-40B4-BE49-F238E27FC236}">
                <a16:creationId xmlns:a16="http://schemas.microsoft.com/office/drawing/2014/main" id="{A8990987-B184-4BC8-AF27-F5DFD97C0C02}"/>
              </a:ext>
            </a:extLst>
          </p:cNvPr>
          <p:cNvSpPr>
            <a:spLocks noGrp="1"/>
          </p:cNvSpPr>
          <p:nvPr>
            <p:ph type="sldNum" sz="quarter" idx="12"/>
          </p:nvPr>
        </p:nvSpPr>
        <p:spPr/>
        <p:txBody>
          <a:bodyPr/>
          <a:lstStyle/>
          <a:p>
            <a:fld id="{415EDC5C-A534-471E-ABDA-3917A36C80D6}" type="slidenum">
              <a:rPr lang="en-US" smtClean="0"/>
              <a:pPr/>
              <a:t>3</a:t>
            </a:fld>
            <a:endParaRPr lang="en-US"/>
          </a:p>
        </p:txBody>
      </p:sp>
    </p:spTree>
    <p:extLst>
      <p:ext uri="{BB962C8B-B14F-4D97-AF65-F5344CB8AC3E}">
        <p14:creationId xmlns:p14="http://schemas.microsoft.com/office/powerpoint/2010/main" val="187515780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sum of the values is a measure of the quality of the current solution</a:t>
            </a:r>
          </a:p>
        </p:txBody>
      </p:sp>
      <p:graphicFrame>
        <p:nvGraphicFramePr>
          <p:cNvPr id="6" name="Content Placeholder 12"/>
          <p:cNvGraphicFramePr>
            <a:graphicFrameLocks/>
          </p:cNvGraphicFramePr>
          <p:nvPr/>
        </p:nvGraphicFramePr>
        <p:xfrm>
          <a:off x="2476909" y="1788571"/>
          <a:ext cx="4038600" cy="178054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0.09</a:t>
                      </a:r>
                    </a:p>
                  </a:txBody>
                  <a:tcPr/>
                </a:tc>
                <a:tc>
                  <a:txBody>
                    <a:bodyPr/>
                    <a:lstStyle/>
                    <a:p>
                      <a:r>
                        <a:rPr lang="en-US" dirty="0"/>
                        <a:t>0.16</a:t>
                      </a:r>
                    </a:p>
                  </a:txBody>
                  <a:tcPr/>
                </a:tc>
                <a:tc>
                  <a:txBody>
                    <a:bodyPr/>
                    <a:lstStyle/>
                    <a:p>
                      <a:r>
                        <a:rPr lang="en-US" dirty="0"/>
                        <a:t>0.01</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0.09</a:t>
                      </a:r>
                    </a:p>
                  </a:txBody>
                  <a:tcPr/>
                </a:tc>
                <a:tc>
                  <a:txBody>
                    <a:bodyPr/>
                    <a:lstStyle/>
                    <a:p>
                      <a:r>
                        <a:rPr lang="en-US" dirty="0"/>
                        <a:t>0</a:t>
                      </a:r>
                    </a:p>
                  </a:txBody>
                  <a:tcPr/>
                </a:tc>
                <a:tc>
                  <a:txBody>
                    <a:bodyPr/>
                    <a:lstStyle/>
                    <a:p>
                      <a:r>
                        <a:rPr lang="en-US" dirty="0"/>
                        <a:t>2.89</a:t>
                      </a:r>
                    </a:p>
                  </a:txBody>
                  <a:tcPr/>
                </a:tc>
                <a:tc>
                  <a:txBody>
                    <a:bodyPr/>
                    <a:lstStyle/>
                    <a:p>
                      <a:r>
                        <a:rPr lang="en-US" dirty="0"/>
                        <a:t>0.02</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0.16</a:t>
                      </a:r>
                    </a:p>
                  </a:txBody>
                  <a:tcPr/>
                </a:tc>
                <a:tc>
                  <a:txBody>
                    <a:bodyPr/>
                    <a:lstStyle/>
                    <a:p>
                      <a:r>
                        <a:rPr lang="en-US" dirty="0"/>
                        <a:t>2.89</a:t>
                      </a:r>
                    </a:p>
                  </a:txBody>
                  <a:tcPr/>
                </a:tc>
                <a:tc>
                  <a:txBody>
                    <a:bodyPr/>
                    <a:lstStyle/>
                    <a:p>
                      <a:r>
                        <a:rPr lang="en-US" dirty="0"/>
                        <a:t>0</a:t>
                      </a:r>
                    </a:p>
                  </a:txBody>
                  <a:tcPr/>
                </a:tc>
                <a:tc>
                  <a:txBody>
                    <a:bodyPr/>
                    <a:lstStyle/>
                    <a:p>
                      <a:r>
                        <a:rPr lang="en-US" dirty="0"/>
                        <a:t>0.49</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0.01</a:t>
                      </a:r>
                    </a:p>
                  </a:txBody>
                  <a:tcPr/>
                </a:tc>
                <a:tc>
                  <a:txBody>
                    <a:bodyPr/>
                    <a:lstStyle/>
                    <a:p>
                      <a:r>
                        <a:rPr lang="en-US" dirty="0"/>
                        <a:t>0.16</a:t>
                      </a:r>
                    </a:p>
                  </a:txBody>
                  <a:tcPr/>
                </a:tc>
                <a:tc>
                  <a:txBody>
                    <a:bodyPr/>
                    <a:lstStyle/>
                    <a:p>
                      <a:r>
                        <a:rPr lang="en-US" dirty="0"/>
                        <a:t>0.49</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sp>
        <p:nvSpPr>
          <p:cNvPr id="4" name="TextBox 3"/>
          <p:cNvSpPr txBox="1"/>
          <p:nvPr/>
        </p:nvSpPr>
        <p:spPr>
          <a:xfrm>
            <a:off x="7103806" y="2515419"/>
            <a:ext cx="1465565" cy="707886"/>
          </a:xfrm>
          <a:prstGeom prst="rect">
            <a:avLst/>
          </a:prstGeom>
          <a:noFill/>
        </p:spPr>
        <p:txBody>
          <a:bodyPr wrap="none" rtlCol="0">
            <a:spAutoFit/>
          </a:bodyPr>
          <a:lstStyle/>
          <a:p>
            <a:r>
              <a:rPr lang="en-US" sz="4000" dirty="0"/>
              <a:t>= 7.32</a:t>
            </a:r>
          </a:p>
        </p:txBody>
      </p:sp>
      <p:sp>
        <p:nvSpPr>
          <p:cNvPr id="3" name="Rounded Rectangular Callout 2"/>
          <p:cNvSpPr/>
          <p:nvPr/>
        </p:nvSpPr>
        <p:spPr>
          <a:xfrm>
            <a:off x="4584389" y="4035532"/>
            <a:ext cx="4228509" cy="585511"/>
          </a:xfrm>
          <a:prstGeom prst="wedgeRoundRectCallout">
            <a:avLst>
              <a:gd name="adj1" fmla="val 27719"/>
              <a:gd name="adj2" fmla="val -20542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Small value </a:t>
            </a:r>
            <a:r>
              <a:rPr lang="en-US" sz="2400" dirty="0">
                <a:latin typeface="Wingdings"/>
                <a:ea typeface="Wingdings"/>
                <a:cs typeface="Wingdings"/>
                <a:sym typeface="Wingdings"/>
              </a:rPr>
              <a:t></a:t>
            </a:r>
            <a:r>
              <a:rPr lang="en-US" sz="2400" dirty="0">
                <a:sym typeface="Wingdings"/>
              </a:rPr>
              <a:t> High quality</a:t>
            </a:r>
            <a:endParaRPr lang="en-US" sz="2400" dirty="0"/>
          </a:p>
        </p:txBody>
      </p:sp>
      <p:sp>
        <p:nvSpPr>
          <p:cNvPr id="5" name="Slide Number Placeholder 4">
            <a:extLst>
              <a:ext uri="{FF2B5EF4-FFF2-40B4-BE49-F238E27FC236}">
                <a16:creationId xmlns:a16="http://schemas.microsoft.com/office/drawing/2014/main" id="{FDA25654-ED05-C32B-5829-FF439F53E220}"/>
              </a:ext>
            </a:extLst>
          </p:cNvPr>
          <p:cNvSpPr>
            <a:spLocks noGrp="1"/>
          </p:cNvSpPr>
          <p:nvPr>
            <p:ph type="sldNum" sz="quarter" idx="12"/>
          </p:nvPr>
        </p:nvSpPr>
        <p:spPr/>
        <p:txBody>
          <a:bodyPr/>
          <a:lstStyle/>
          <a:p>
            <a:fld id="{415EDC5C-A534-471E-ABDA-3917A36C80D6}" type="slidenum">
              <a:rPr lang="en-US" smtClean="0"/>
              <a:pPr/>
              <a:t>30</a:t>
            </a:fld>
            <a:endParaRPr lang="en-US"/>
          </a:p>
        </p:txBody>
      </p:sp>
    </p:spTree>
    <p:extLst>
      <p:ext uri="{BB962C8B-B14F-4D97-AF65-F5344CB8AC3E}">
        <p14:creationId xmlns:p14="http://schemas.microsoft.com/office/powerpoint/2010/main" val="501129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blip>
          <a:stretch>
            <a:fillRect/>
          </a:stretch>
        </p:blipFill>
        <p:spPr>
          <a:xfrm>
            <a:off x="1505964" y="1288029"/>
            <a:ext cx="6120808" cy="3846563"/>
          </a:xfrm>
          <a:prstGeom prst="rect">
            <a:avLst/>
          </a:prstGeom>
        </p:spPr>
      </p:pic>
      <p:grpSp>
        <p:nvGrpSpPr>
          <p:cNvPr id="8" name="Group 7"/>
          <p:cNvGrpSpPr/>
          <p:nvPr/>
        </p:nvGrpSpPr>
        <p:grpSpPr>
          <a:xfrm>
            <a:off x="4897844" y="2072557"/>
            <a:ext cx="830486" cy="369332"/>
            <a:chOff x="5579053" y="2332647"/>
            <a:chExt cx="830486" cy="369332"/>
          </a:xfrm>
        </p:grpSpPr>
        <p:sp>
          <p:nvSpPr>
            <p:cNvPr id="9" name="Oval 8"/>
            <p:cNvSpPr/>
            <p:nvPr/>
          </p:nvSpPr>
          <p:spPr>
            <a:xfrm>
              <a:off x="5579053" y="2443529"/>
              <a:ext cx="166817" cy="170104"/>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815619" y="2332647"/>
              <a:ext cx="593920" cy="369332"/>
            </a:xfrm>
            <a:prstGeom prst="rect">
              <a:avLst/>
            </a:prstGeom>
            <a:solidFill>
              <a:schemeClr val="bg1"/>
            </a:solidFill>
          </p:spPr>
          <p:txBody>
            <a:bodyPr wrap="none" rtlCol="0">
              <a:spAutoFit/>
            </a:bodyPr>
            <a:lstStyle/>
            <a:p>
              <a:r>
                <a:rPr lang="en-US" dirty="0"/>
                <a:t>7.32</a:t>
              </a:r>
            </a:p>
          </p:txBody>
        </p:sp>
      </p:grpSp>
      <p:sp>
        <p:nvSpPr>
          <p:cNvPr id="2" name="Title 1"/>
          <p:cNvSpPr>
            <a:spLocks noGrp="1"/>
          </p:cNvSpPr>
          <p:nvPr>
            <p:ph type="title"/>
          </p:nvPr>
        </p:nvSpPr>
        <p:spPr/>
        <p:txBody>
          <a:bodyPr>
            <a:normAutofit fontScale="90000"/>
          </a:bodyPr>
          <a:lstStyle/>
          <a:p>
            <a:r>
              <a:rPr lang="en-US" dirty="0"/>
              <a:t>The set of all possible point placements defines a surface</a:t>
            </a:r>
          </a:p>
        </p:txBody>
      </p:sp>
      <p:sp>
        <p:nvSpPr>
          <p:cNvPr id="4" name="Slide Number Placeholder 3">
            <a:extLst>
              <a:ext uri="{FF2B5EF4-FFF2-40B4-BE49-F238E27FC236}">
                <a16:creationId xmlns:a16="http://schemas.microsoft.com/office/drawing/2014/main" id="{EFB1C46B-5C70-38D4-03A5-25616B4DEDEF}"/>
              </a:ext>
            </a:extLst>
          </p:cNvPr>
          <p:cNvSpPr>
            <a:spLocks noGrp="1"/>
          </p:cNvSpPr>
          <p:nvPr>
            <p:ph type="sldNum" sz="quarter" idx="12"/>
          </p:nvPr>
        </p:nvSpPr>
        <p:spPr/>
        <p:txBody>
          <a:bodyPr/>
          <a:lstStyle/>
          <a:p>
            <a:fld id="{415EDC5C-A534-471E-ABDA-3917A36C80D6}" type="slidenum">
              <a:rPr lang="en-US" smtClean="0"/>
              <a:pPr/>
              <a:t>31</a:t>
            </a:fld>
            <a:endParaRPr lang="en-US"/>
          </a:p>
        </p:txBody>
      </p:sp>
    </p:spTree>
    <p:extLst>
      <p:ext uri="{BB962C8B-B14F-4D97-AF65-F5344CB8AC3E}">
        <p14:creationId xmlns:p14="http://schemas.microsoft.com/office/powerpoint/2010/main" val="2961506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blip>
          <a:stretch>
            <a:fillRect/>
          </a:stretch>
        </p:blipFill>
        <p:spPr>
          <a:xfrm>
            <a:off x="1505964" y="1288029"/>
            <a:ext cx="6120808" cy="3846563"/>
          </a:xfrm>
          <a:prstGeom prst="rect">
            <a:avLst/>
          </a:prstGeom>
        </p:spPr>
      </p:pic>
      <p:grpSp>
        <p:nvGrpSpPr>
          <p:cNvPr id="8" name="Group 7"/>
          <p:cNvGrpSpPr/>
          <p:nvPr/>
        </p:nvGrpSpPr>
        <p:grpSpPr>
          <a:xfrm>
            <a:off x="4897844" y="2072557"/>
            <a:ext cx="830486" cy="369332"/>
            <a:chOff x="5579053" y="2332647"/>
            <a:chExt cx="830486" cy="369332"/>
          </a:xfrm>
        </p:grpSpPr>
        <p:sp>
          <p:nvSpPr>
            <p:cNvPr id="9" name="Oval 8"/>
            <p:cNvSpPr/>
            <p:nvPr/>
          </p:nvSpPr>
          <p:spPr>
            <a:xfrm>
              <a:off x="5579053" y="2443529"/>
              <a:ext cx="166817" cy="170104"/>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815619" y="2332647"/>
              <a:ext cx="593920" cy="369332"/>
            </a:xfrm>
            <a:prstGeom prst="rect">
              <a:avLst/>
            </a:prstGeom>
            <a:solidFill>
              <a:schemeClr val="bg1"/>
            </a:solidFill>
          </p:spPr>
          <p:txBody>
            <a:bodyPr wrap="none" rtlCol="0">
              <a:spAutoFit/>
            </a:bodyPr>
            <a:lstStyle/>
            <a:p>
              <a:r>
                <a:rPr lang="en-US" dirty="0"/>
                <a:t>7.32</a:t>
              </a:r>
            </a:p>
          </p:txBody>
        </p:sp>
      </p:grpSp>
      <p:sp>
        <p:nvSpPr>
          <p:cNvPr id="2" name="Title 1"/>
          <p:cNvSpPr>
            <a:spLocks noGrp="1"/>
          </p:cNvSpPr>
          <p:nvPr>
            <p:ph type="title"/>
          </p:nvPr>
        </p:nvSpPr>
        <p:spPr/>
        <p:txBody>
          <a:bodyPr>
            <a:normAutofit/>
          </a:bodyPr>
          <a:lstStyle/>
          <a:p>
            <a:r>
              <a:rPr lang="en-US" dirty="0"/>
              <a:t>Use calculus to compute the gradient</a:t>
            </a:r>
          </a:p>
        </p:txBody>
      </p:sp>
      <p:cxnSp>
        <p:nvCxnSpPr>
          <p:cNvPr id="7" name="Straight Arrow Connector 6"/>
          <p:cNvCxnSpPr/>
          <p:nvPr/>
        </p:nvCxnSpPr>
        <p:spPr>
          <a:xfrm flipH="1">
            <a:off x="4897844" y="2441889"/>
            <a:ext cx="52928" cy="64068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rotWithShape="1">
          <a:blip r:embed="rId3"/>
          <a:srcRect l="14738" t="6480" r="18211" b="6129"/>
          <a:stretch/>
        </p:blipFill>
        <p:spPr>
          <a:xfrm>
            <a:off x="116906" y="949359"/>
            <a:ext cx="1261112" cy="1234080"/>
          </a:xfrm>
          <a:prstGeom prst="rect">
            <a:avLst/>
          </a:prstGeom>
        </p:spPr>
      </p:pic>
      <p:sp>
        <p:nvSpPr>
          <p:cNvPr id="4" name="Slide Number Placeholder 3">
            <a:extLst>
              <a:ext uri="{FF2B5EF4-FFF2-40B4-BE49-F238E27FC236}">
                <a16:creationId xmlns:a16="http://schemas.microsoft.com/office/drawing/2014/main" id="{75A1E718-A890-890E-13D3-FCCAB270C0FA}"/>
              </a:ext>
            </a:extLst>
          </p:cNvPr>
          <p:cNvSpPr>
            <a:spLocks noGrp="1"/>
          </p:cNvSpPr>
          <p:nvPr>
            <p:ph type="sldNum" sz="quarter" idx="12"/>
          </p:nvPr>
        </p:nvSpPr>
        <p:spPr/>
        <p:txBody>
          <a:bodyPr/>
          <a:lstStyle/>
          <a:p>
            <a:fld id="{415EDC5C-A534-471E-ABDA-3917A36C80D6}" type="slidenum">
              <a:rPr lang="en-US" smtClean="0"/>
              <a:pPr/>
              <a:t>32</a:t>
            </a:fld>
            <a:endParaRPr lang="en-US"/>
          </a:p>
        </p:txBody>
      </p:sp>
    </p:spTree>
    <p:extLst>
      <p:ext uri="{BB962C8B-B14F-4D97-AF65-F5344CB8AC3E}">
        <p14:creationId xmlns:p14="http://schemas.microsoft.com/office/powerpoint/2010/main" val="15413083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Move the points according to the gradient</a:t>
            </a:r>
          </a:p>
        </p:txBody>
      </p:sp>
      <p:graphicFrame>
        <p:nvGraphicFramePr>
          <p:cNvPr id="3" name="Content Placeholder 12"/>
          <p:cNvGraphicFramePr>
            <a:graphicFrameLocks/>
          </p:cNvGraphicFramePr>
          <p:nvPr/>
        </p:nvGraphicFramePr>
        <p:xfrm>
          <a:off x="215491" y="1392918"/>
          <a:ext cx="4038600" cy="1854200"/>
        </p:xfrm>
        <a:graphic>
          <a:graphicData uri="http://schemas.openxmlformats.org/drawingml/2006/table">
            <a:tbl>
              <a:tblPr firstRow="1" bandRow="1">
                <a:tableStyleId>{5C22544A-7EE6-4342-B048-85BDC9FD1C3A}</a:tableStyleId>
              </a:tblPr>
              <a:tblGrid>
                <a:gridCol w="807720">
                  <a:extLst>
                    <a:ext uri="{9D8B030D-6E8A-4147-A177-3AD203B41FA5}">
                      <a16:colId xmlns:a16="http://schemas.microsoft.com/office/drawing/2014/main" val="20000"/>
                    </a:ext>
                  </a:extLst>
                </a:gridCol>
                <a:gridCol w="807720">
                  <a:extLst>
                    <a:ext uri="{9D8B030D-6E8A-4147-A177-3AD203B41FA5}">
                      <a16:colId xmlns:a16="http://schemas.microsoft.com/office/drawing/2014/main" val="20001"/>
                    </a:ext>
                  </a:extLst>
                </a:gridCol>
                <a:gridCol w="807720">
                  <a:extLst>
                    <a:ext uri="{9D8B030D-6E8A-4147-A177-3AD203B41FA5}">
                      <a16:colId xmlns:a16="http://schemas.microsoft.com/office/drawing/2014/main" val="20002"/>
                    </a:ext>
                  </a:extLst>
                </a:gridCol>
                <a:gridCol w="807720">
                  <a:extLst>
                    <a:ext uri="{9D8B030D-6E8A-4147-A177-3AD203B41FA5}">
                      <a16:colId xmlns:a16="http://schemas.microsoft.com/office/drawing/2014/main" val="20003"/>
                    </a:ext>
                  </a:extLst>
                </a:gridCol>
                <a:gridCol w="80772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en-US" dirty="0"/>
                        <a:t>A</a:t>
                      </a:r>
                    </a:p>
                  </a:txBody>
                  <a:tcPr/>
                </a:tc>
                <a:tc>
                  <a:txBody>
                    <a:bodyPr/>
                    <a:lstStyle/>
                    <a:p>
                      <a:r>
                        <a:rPr lang="en-US" dirty="0"/>
                        <a:t>B</a:t>
                      </a:r>
                    </a:p>
                  </a:txBody>
                  <a:tcPr/>
                </a:tc>
                <a:tc>
                  <a:txBody>
                    <a:bodyPr/>
                    <a:lstStyle/>
                    <a:p>
                      <a:r>
                        <a:rPr lang="en-US" dirty="0"/>
                        <a:t>C</a:t>
                      </a:r>
                    </a:p>
                  </a:txBody>
                  <a:tcPr/>
                </a:tc>
                <a:tc>
                  <a:txBody>
                    <a:bodyPr/>
                    <a:lstStyle/>
                    <a:p>
                      <a:r>
                        <a:rPr lang="en-US" dirty="0"/>
                        <a:t>D</a:t>
                      </a:r>
                    </a:p>
                  </a:txBody>
                  <a:tcPr/>
                </a:tc>
                <a:extLst>
                  <a:ext uri="{0D108BD9-81ED-4DB2-BD59-A6C34878D82A}">
                    <a16:rowId xmlns:a16="http://schemas.microsoft.com/office/drawing/2014/main" val="10000"/>
                  </a:ext>
                </a:extLst>
              </a:tr>
              <a:tr h="370840">
                <a:tc>
                  <a:txBody>
                    <a:bodyPr/>
                    <a:lstStyle/>
                    <a:p>
                      <a:r>
                        <a:rPr lang="en-US" dirty="0"/>
                        <a:t>A</a:t>
                      </a:r>
                    </a:p>
                  </a:txBody>
                  <a:tcPr/>
                </a:tc>
                <a:tc>
                  <a:txBody>
                    <a:bodyPr/>
                    <a:lstStyle/>
                    <a:p>
                      <a:r>
                        <a:rPr lang="en-US" dirty="0"/>
                        <a:t>0</a:t>
                      </a:r>
                    </a:p>
                  </a:txBody>
                  <a:tcPr/>
                </a:tc>
                <a:tc>
                  <a:txBody>
                    <a:bodyPr/>
                    <a:lstStyle/>
                    <a:p>
                      <a:r>
                        <a:rPr lang="en-US" dirty="0"/>
                        <a:t>2.1</a:t>
                      </a:r>
                    </a:p>
                  </a:txBody>
                  <a:tcPr/>
                </a:tc>
                <a:tc>
                  <a:txBody>
                    <a:bodyPr/>
                    <a:lstStyle/>
                    <a:p>
                      <a:r>
                        <a:rPr lang="en-US" dirty="0"/>
                        <a:t>1.3</a:t>
                      </a:r>
                    </a:p>
                  </a:txBody>
                  <a:tcPr/>
                </a:tc>
                <a:tc>
                  <a:txBody>
                    <a:bodyPr/>
                    <a:lstStyle/>
                    <a:p>
                      <a:r>
                        <a:rPr lang="en-US" dirty="0"/>
                        <a:t>2.4</a:t>
                      </a:r>
                    </a:p>
                  </a:txBody>
                  <a:tcPr/>
                </a:tc>
                <a:extLst>
                  <a:ext uri="{0D108BD9-81ED-4DB2-BD59-A6C34878D82A}">
                    <a16:rowId xmlns:a16="http://schemas.microsoft.com/office/drawing/2014/main" val="10001"/>
                  </a:ext>
                </a:extLst>
              </a:tr>
              <a:tr h="370840">
                <a:tc>
                  <a:txBody>
                    <a:bodyPr/>
                    <a:lstStyle/>
                    <a:p>
                      <a:r>
                        <a:rPr lang="en-US" dirty="0"/>
                        <a:t>B</a:t>
                      </a:r>
                    </a:p>
                  </a:txBody>
                  <a:tcPr/>
                </a:tc>
                <a:tc>
                  <a:txBody>
                    <a:bodyPr/>
                    <a:lstStyle/>
                    <a:p>
                      <a:r>
                        <a:rPr lang="en-US" dirty="0"/>
                        <a:t>2.1</a:t>
                      </a:r>
                    </a:p>
                  </a:txBody>
                  <a:tcPr/>
                </a:tc>
                <a:tc>
                  <a:txBody>
                    <a:bodyPr/>
                    <a:lstStyle/>
                    <a:p>
                      <a:r>
                        <a:rPr lang="en-US" dirty="0"/>
                        <a:t>0</a:t>
                      </a:r>
                    </a:p>
                  </a:txBody>
                  <a:tcPr/>
                </a:tc>
                <a:tc>
                  <a:txBody>
                    <a:bodyPr/>
                    <a:lstStyle/>
                    <a:p>
                      <a:r>
                        <a:rPr lang="en-US" dirty="0"/>
                        <a:t>1.5</a:t>
                      </a:r>
                    </a:p>
                  </a:txBody>
                  <a:tcPr/>
                </a:tc>
                <a:tc>
                  <a:txBody>
                    <a:bodyPr/>
                    <a:lstStyle/>
                    <a:p>
                      <a:r>
                        <a:rPr lang="en-US" dirty="0"/>
                        <a:t>2.4</a:t>
                      </a:r>
                    </a:p>
                  </a:txBody>
                  <a:tcPr/>
                </a:tc>
                <a:extLst>
                  <a:ext uri="{0D108BD9-81ED-4DB2-BD59-A6C34878D82A}">
                    <a16:rowId xmlns:a16="http://schemas.microsoft.com/office/drawing/2014/main" val="10002"/>
                  </a:ext>
                </a:extLst>
              </a:tr>
              <a:tr h="370840">
                <a:tc>
                  <a:txBody>
                    <a:bodyPr/>
                    <a:lstStyle/>
                    <a:p>
                      <a:r>
                        <a:rPr lang="en-US" dirty="0"/>
                        <a:t>C</a:t>
                      </a:r>
                    </a:p>
                  </a:txBody>
                  <a:tcPr/>
                </a:tc>
                <a:tc>
                  <a:txBody>
                    <a:bodyPr/>
                    <a:lstStyle/>
                    <a:p>
                      <a:r>
                        <a:rPr lang="en-US" dirty="0"/>
                        <a:t>1.3</a:t>
                      </a:r>
                    </a:p>
                  </a:txBody>
                  <a:tcPr/>
                </a:tc>
                <a:tc>
                  <a:txBody>
                    <a:bodyPr/>
                    <a:lstStyle/>
                    <a:p>
                      <a:r>
                        <a:rPr lang="en-US" dirty="0"/>
                        <a:t>1.5</a:t>
                      </a:r>
                    </a:p>
                  </a:txBody>
                  <a:tcPr/>
                </a:tc>
                <a:tc>
                  <a:txBody>
                    <a:bodyPr/>
                    <a:lstStyle/>
                    <a:p>
                      <a:r>
                        <a:rPr lang="en-US" dirty="0"/>
                        <a:t>0</a:t>
                      </a:r>
                    </a:p>
                  </a:txBody>
                  <a:tcPr/>
                </a:tc>
                <a:tc>
                  <a:txBody>
                    <a:bodyPr/>
                    <a:lstStyle/>
                    <a:p>
                      <a:r>
                        <a:rPr lang="en-US" dirty="0"/>
                        <a:t>1</a:t>
                      </a:r>
                    </a:p>
                  </a:txBody>
                  <a:tcPr/>
                </a:tc>
                <a:extLst>
                  <a:ext uri="{0D108BD9-81ED-4DB2-BD59-A6C34878D82A}">
                    <a16:rowId xmlns:a16="http://schemas.microsoft.com/office/drawing/2014/main" val="10003"/>
                  </a:ext>
                </a:extLst>
              </a:tr>
              <a:tr h="370840">
                <a:tc>
                  <a:txBody>
                    <a:bodyPr/>
                    <a:lstStyle/>
                    <a:p>
                      <a:r>
                        <a:rPr lang="en-US" dirty="0"/>
                        <a:t>D</a:t>
                      </a:r>
                    </a:p>
                  </a:txBody>
                  <a:tcPr/>
                </a:tc>
                <a:tc>
                  <a:txBody>
                    <a:bodyPr/>
                    <a:lstStyle/>
                    <a:p>
                      <a:r>
                        <a:rPr lang="en-US" dirty="0"/>
                        <a:t>2.4</a:t>
                      </a:r>
                    </a:p>
                  </a:txBody>
                  <a:tcPr/>
                </a:tc>
                <a:tc>
                  <a:txBody>
                    <a:bodyPr/>
                    <a:lstStyle/>
                    <a:p>
                      <a:r>
                        <a:rPr lang="en-US" dirty="0"/>
                        <a:t>2.4</a:t>
                      </a:r>
                    </a:p>
                  </a:txBody>
                  <a:tcPr/>
                </a:tc>
                <a:tc>
                  <a:txBody>
                    <a:bodyPr/>
                    <a:lstStyle/>
                    <a:p>
                      <a:r>
                        <a:rPr lang="en-US" dirty="0"/>
                        <a:t>1</a:t>
                      </a:r>
                    </a:p>
                  </a:txBody>
                  <a:tcPr/>
                </a:tc>
                <a:tc>
                  <a:txBody>
                    <a:bodyPr/>
                    <a:lstStyle/>
                    <a:p>
                      <a:r>
                        <a:rPr lang="en-US" dirty="0"/>
                        <a:t>0</a:t>
                      </a:r>
                    </a:p>
                  </a:txBody>
                  <a:tcPr/>
                </a:tc>
                <a:extLst>
                  <a:ext uri="{0D108BD9-81ED-4DB2-BD59-A6C34878D82A}">
                    <a16:rowId xmlns:a16="http://schemas.microsoft.com/office/drawing/2014/main" val="10004"/>
                  </a:ext>
                </a:extLst>
              </a:tr>
            </a:tbl>
          </a:graphicData>
        </a:graphic>
      </p:graphicFrame>
      <p:grpSp>
        <p:nvGrpSpPr>
          <p:cNvPr id="18" name="Group 17"/>
          <p:cNvGrpSpPr/>
          <p:nvPr/>
        </p:nvGrpSpPr>
        <p:grpSpPr>
          <a:xfrm>
            <a:off x="5678576" y="2098339"/>
            <a:ext cx="2140559" cy="2178548"/>
            <a:chOff x="5678576" y="2098339"/>
            <a:chExt cx="2140559" cy="2178548"/>
          </a:xfrm>
        </p:grpSpPr>
        <p:grpSp>
          <p:nvGrpSpPr>
            <p:cNvPr id="7" name="Group 6"/>
            <p:cNvGrpSpPr/>
            <p:nvPr/>
          </p:nvGrpSpPr>
          <p:grpSpPr>
            <a:xfrm>
              <a:off x="5984012" y="2583657"/>
              <a:ext cx="318229" cy="467621"/>
              <a:chOff x="5984012" y="2583657"/>
              <a:chExt cx="318229" cy="467621"/>
            </a:xfrm>
          </p:grpSpPr>
          <p:sp>
            <p:nvSpPr>
              <p:cNvPr id="5" name="Oval 4"/>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984012" y="2583657"/>
                <a:ext cx="318229" cy="369332"/>
              </a:xfrm>
              <a:prstGeom prst="rect">
                <a:avLst/>
              </a:prstGeom>
              <a:noFill/>
            </p:spPr>
            <p:txBody>
              <a:bodyPr wrap="none" rtlCol="0">
                <a:spAutoFit/>
              </a:bodyPr>
              <a:lstStyle/>
              <a:p>
                <a:r>
                  <a:rPr lang="en-US" dirty="0"/>
                  <a:t>A</a:t>
                </a:r>
              </a:p>
            </p:txBody>
          </p:sp>
        </p:grpSp>
        <p:grpSp>
          <p:nvGrpSpPr>
            <p:cNvPr id="8" name="Group 7"/>
            <p:cNvGrpSpPr/>
            <p:nvPr/>
          </p:nvGrpSpPr>
          <p:grpSpPr>
            <a:xfrm>
              <a:off x="5678576" y="3789748"/>
              <a:ext cx="312906" cy="487139"/>
              <a:chOff x="5956421" y="2959838"/>
              <a:chExt cx="312906" cy="487139"/>
            </a:xfrm>
          </p:grpSpPr>
          <p:sp>
            <p:nvSpPr>
              <p:cNvPr id="9" name="Oval 8"/>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956421" y="3077645"/>
                <a:ext cx="312906" cy="369332"/>
              </a:xfrm>
              <a:prstGeom prst="rect">
                <a:avLst/>
              </a:prstGeom>
              <a:noFill/>
            </p:spPr>
            <p:txBody>
              <a:bodyPr wrap="none" rtlCol="0">
                <a:spAutoFit/>
              </a:bodyPr>
              <a:lstStyle/>
              <a:p>
                <a:r>
                  <a:rPr lang="en-US" dirty="0"/>
                  <a:t>C</a:t>
                </a:r>
              </a:p>
            </p:txBody>
          </p:sp>
        </p:grpSp>
        <p:grpSp>
          <p:nvGrpSpPr>
            <p:cNvPr id="11" name="Group 10"/>
            <p:cNvGrpSpPr/>
            <p:nvPr/>
          </p:nvGrpSpPr>
          <p:grpSpPr>
            <a:xfrm>
              <a:off x="7492453" y="3765167"/>
              <a:ext cx="326682" cy="467621"/>
              <a:chOff x="5984012" y="2583657"/>
              <a:chExt cx="326682" cy="467621"/>
            </a:xfrm>
          </p:grpSpPr>
          <p:sp>
            <p:nvSpPr>
              <p:cNvPr id="12" name="Oval 11"/>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984012" y="2583657"/>
                <a:ext cx="326682" cy="369332"/>
              </a:xfrm>
              <a:prstGeom prst="rect">
                <a:avLst/>
              </a:prstGeom>
              <a:noFill/>
            </p:spPr>
            <p:txBody>
              <a:bodyPr wrap="none" rtlCol="0">
                <a:spAutoFit/>
              </a:bodyPr>
              <a:lstStyle/>
              <a:p>
                <a:r>
                  <a:rPr lang="en-US" dirty="0"/>
                  <a:t>D</a:t>
                </a:r>
              </a:p>
            </p:txBody>
          </p:sp>
        </p:grpSp>
        <p:grpSp>
          <p:nvGrpSpPr>
            <p:cNvPr id="14" name="Group 13"/>
            <p:cNvGrpSpPr/>
            <p:nvPr/>
          </p:nvGrpSpPr>
          <p:grpSpPr>
            <a:xfrm>
              <a:off x="7186825" y="2098339"/>
              <a:ext cx="312906" cy="467621"/>
              <a:chOff x="5984012" y="2583657"/>
              <a:chExt cx="312906" cy="467621"/>
            </a:xfrm>
          </p:grpSpPr>
          <p:sp>
            <p:nvSpPr>
              <p:cNvPr id="15" name="Oval 14"/>
              <p:cNvSpPr/>
              <p:nvPr/>
            </p:nvSpPr>
            <p:spPr>
              <a:xfrm>
                <a:off x="6143127" y="2959838"/>
                <a:ext cx="91440" cy="914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984012" y="2583657"/>
                <a:ext cx="312906" cy="369332"/>
              </a:xfrm>
              <a:prstGeom prst="rect">
                <a:avLst/>
              </a:prstGeom>
              <a:noFill/>
            </p:spPr>
            <p:txBody>
              <a:bodyPr wrap="none" rtlCol="0">
                <a:spAutoFit/>
              </a:bodyPr>
              <a:lstStyle/>
              <a:p>
                <a:r>
                  <a:rPr lang="en-US" dirty="0"/>
                  <a:t>B</a:t>
                </a:r>
              </a:p>
            </p:txBody>
          </p:sp>
        </p:grpSp>
      </p:grpSp>
      <p:cxnSp>
        <p:nvCxnSpPr>
          <p:cNvPr id="19" name="Straight Arrow Connector 18"/>
          <p:cNvCxnSpPr>
            <a:stCxn id="9" idx="7"/>
          </p:cNvCxnSpPr>
          <p:nvPr/>
        </p:nvCxnSpPr>
        <p:spPr>
          <a:xfrm flipV="1">
            <a:off x="5943331" y="3651103"/>
            <a:ext cx="498724" cy="1520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7"/>
          </p:cNvCxnSpPr>
          <p:nvPr/>
        </p:nvCxnSpPr>
        <p:spPr>
          <a:xfrm flipV="1">
            <a:off x="7423989" y="2382979"/>
            <a:ext cx="137697" cy="1049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2" idx="5"/>
          </p:cNvCxnSpPr>
          <p:nvPr/>
        </p:nvCxnSpPr>
        <p:spPr>
          <a:xfrm>
            <a:off x="7729617" y="4219397"/>
            <a:ext cx="191353" cy="13351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8-Point Star 26"/>
          <p:cNvSpPr/>
          <p:nvPr/>
        </p:nvSpPr>
        <p:spPr>
          <a:xfrm>
            <a:off x="1119631" y="3881188"/>
            <a:ext cx="3851864" cy="1123411"/>
          </a:xfrm>
          <a:prstGeom prst="star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Repeat until the gradient is zero.</a:t>
            </a:r>
          </a:p>
        </p:txBody>
      </p:sp>
      <p:sp>
        <p:nvSpPr>
          <p:cNvPr id="4" name="Slide Number Placeholder 3">
            <a:extLst>
              <a:ext uri="{FF2B5EF4-FFF2-40B4-BE49-F238E27FC236}">
                <a16:creationId xmlns:a16="http://schemas.microsoft.com/office/drawing/2014/main" id="{732F43D0-3822-295A-5B9E-5B8BE4BC8FB9}"/>
              </a:ext>
            </a:extLst>
          </p:cNvPr>
          <p:cNvSpPr>
            <a:spLocks noGrp="1"/>
          </p:cNvSpPr>
          <p:nvPr>
            <p:ph type="sldNum" sz="quarter" idx="12"/>
          </p:nvPr>
        </p:nvSpPr>
        <p:spPr/>
        <p:txBody>
          <a:bodyPr/>
          <a:lstStyle/>
          <a:p>
            <a:fld id="{415EDC5C-A534-471E-ABDA-3917A36C80D6}" type="slidenum">
              <a:rPr lang="en-US" smtClean="0"/>
              <a:pPr/>
              <a:t>33</a:t>
            </a:fld>
            <a:endParaRPr lang="en-US"/>
          </a:p>
        </p:txBody>
      </p:sp>
    </p:spTree>
    <p:extLst>
      <p:ext uri="{BB962C8B-B14F-4D97-AF65-F5344CB8AC3E}">
        <p14:creationId xmlns:p14="http://schemas.microsoft.com/office/powerpoint/2010/main" val="306577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pasted-image.png"/>
          <p:cNvPicPr>
            <a:picLocks noChangeAspect="1"/>
          </p:cNvPicPr>
          <p:nvPr/>
        </p:nvPicPr>
        <p:blipFill>
          <a:blip r:embed="rId2"/>
          <a:stretch>
            <a:fillRect/>
          </a:stretch>
        </p:blipFill>
        <p:spPr>
          <a:xfrm>
            <a:off x="5065605" y="2417024"/>
            <a:ext cx="2126705" cy="2278612"/>
          </a:xfrm>
          <a:prstGeom prst="rect">
            <a:avLst/>
          </a:prstGeom>
          <a:ln w="12700">
            <a:miter lim="400000"/>
          </a:ln>
        </p:spPr>
      </p:pic>
      <p:pic>
        <p:nvPicPr>
          <p:cNvPr id="287" name="pasted-image.gif"/>
          <p:cNvPicPr>
            <a:picLocks noChangeAspect="1"/>
          </p:cNvPicPr>
          <p:nvPr/>
        </p:nvPicPr>
        <p:blipFill>
          <a:blip r:embed="rId3"/>
          <a:stretch>
            <a:fillRect/>
          </a:stretch>
        </p:blipFill>
        <p:spPr>
          <a:xfrm>
            <a:off x="852055" y="1228607"/>
            <a:ext cx="3673962" cy="3782821"/>
          </a:xfrm>
          <a:prstGeom prst="rect">
            <a:avLst/>
          </a:prstGeom>
          <a:ln w="12700">
            <a:miter lim="400000"/>
          </a:ln>
        </p:spPr>
      </p:pic>
      <p:sp>
        <p:nvSpPr>
          <p:cNvPr id="288" name="Shape 288"/>
          <p:cNvSpPr/>
          <p:nvPr/>
        </p:nvSpPr>
        <p:spPr>
          <a:xfrm>
            <a:off x="4475618" y="1083097"/>
            <a:ext cx="2880194" cy="297564"/>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p>
            <a:pPr marL="0" lvl="1" indent="120541" defTabSz="308049" hangingPunct="0">
              <a:defRPr sz="3000">
                <a:latin typeface="Helvetica"/>
                <a:ea typeface="Helvetica"/>
                <a:cs typeface="Helvetica"/>
                <a:sym typeface="Helvetica"/>
              </a:defRPr>
            </a:pPr>
            <a:r>
              <a:rPr sz="1582" kern="0">
                <a:solidFill>
                  <a:srgbClr val="000000"/>
                </a:solidFill>
                <a:latin typeface="Helvetica"/>
                <a:sym typeface="Helvetica"/>
              </a:rPr>
              <a:t>Gradient descent update step:</a:t>
            </a:r>
          </a:p>
        </p:txBody>
      </p:sp>
      <p:sp>
        <p:nvSpPr>
          <p:cNvPr id="289" name="Shape 289"/>
          <p:cNvSpPr/>
          <p:nvPr/>
        </p:nvSpPr>
        <p:spPr>
          <a:xfrm>
            <a:off x="4475618" y="1886744"/>
            <a:ext cx="3261709" cy="297564"/>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p>
            <a:pPr marL="0" lvl="1" indent="120541" defTabSz="308049" hangingPunct="0">
              <a:defRPr sz="3000" i="1">
                <a:latin typeface="Helvetica"/>
                <a:ea typeface="Helvetica"/>
                <a:cs typeface="Helvetica"/>
                <a:sym typeface="Helvetica"/>
              </a:defRPr>
            </a:pPr>
            <a:r>
              <a:rPr sz="1582" i="1" kern="0" dirty="0">
                <a:solidFill>
                  <a:srgbClr val="000000"/>
                </a:solidFill>
                <a:latin typeface="Helvetica"/>
                <a:sym typeface="Helvetica"/>
              </a:rPr>
              <a:t>t: “Learning rate”. Must be chosen.</a:t>
            </a:r>
          </a:p>
        </p:txBody>
      </p:sp>
      <p:pic>
        <p:nvPicPr>
          <p:cNvPr id="290" name="pasted-image.pdf"/>
          <p:cNvPicPr>
            <a:picLocks noChangeAspect="1"/>
          </p:cNvPicPr>
          <p:nvPr/>
        </p:nvPicPr>
        <p:blipFill>
          <a:blip r:embed="rId4"/>
          <a:stretch>
            <a:fillRect/>
          </a:stretch>
        </p:blipFill>
        <p:spPr>
          <a:xfrm>
            <a:off x="5410552" y="1489715"/>
            <a:ext cx="2719007" cy="287974"/>
          </a:xfrm>
          <a:prstGeom prst="rect">
            <a:avLst/>
          </a:prstGeom>
          <a:ln w="12700">
            <a:miter lim="400000"/>
          </a:ln>
        </p:spPr>
      </p:pic>
      <p:sp>
        <p:nvSpPr>
          <p:cNvPr id="3" name="Title 2">
            <a:extLst>
              <a:ext uri="{FF2B5EF4-FFF2-40B4-BE49-F238E27FC236}">
                <a16:creationId xmlns:a16="http://schemas.microsoft.com/office/drawing/2014/main" id="{978AA3DF-E08B-424B-8B18-08FA7E07EB8E}"/>
              </a:ext>
            </a:extLst>
          </p:cNvPr>
          <p:cNvSpPr>
            <a:spLocks noGrp="1"/>
          </p:cNvSpPr>
          <p:nvPr>
            <p:ph type="title"/>
          </p:nvPr>
        </p:nvSpPr>
        <p:spPr>
          <a:xfrm>
            <a:off x="457205" y="57757"/>
            <a:ext cx="8474274" cy="1138535"/>
          </a:xfrm>
        </p:spPr>
        <p:txBody>
          <a:bodyPr>
            <a:normAutofit/>
          </a:bodyPr>
          <a:lstStyle/>
          <a:p>
            <a:r>
              <a:rPr lang="en-US" dirty="0"/>
              <a:t>Learning rate determines the step size</a:t>
            </a:r>
          </a:p>
        </p:txBody>
      </p:sp>
      <p:sp>
        <p:nvSpPr>
          <p:cNvPr id="2" name="Slide Number Placeholder 1">
            <a:extLst>
              <a:ext uri="{FF2B5EF4-FFF2-40B4-BE49-F238E27FC236}">
                <a16:creationId xmlns:a16="http://schemas.microsoft.com/office/drawing/2014/main" id="{DC54F3E9-DFC1-2F5B-FFB9-99C607901478}"/>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144903062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0398" y="998786"/>
            <a:ext cx="8923625" cy="3810000"/>
          </a:xfrm>
          <a:prstGeom prst="rect">
            <a:avLst/>
          </a:prstGeom>
        </p:spPr>
      </p:pic>
      <p:sp>
        <p:nvSpPr>
          <p:cNvPr id="2" name="Title 1"/>
          <p:cNvSpPr>
            <a:spLocks noGrp="1"/>
          </p:cNvSpPr>
          <p:nvPr>
            <p:ph type="title"/>
          </p:nvPr>
        </p:nvSpPr>
        <p:spPr/>
        <p:txBody>
          <a:bodyPr>
            <a:normAutofit/>
          </a:bodyPr>
          <a:lstStyle/>
          <a:p>
            <a:r>
              <a:rPr lang="en-US" dirty="0"/>
              <a:t>Q: What if the surface is complex?</a:t>
            </a:r>
          </a:p>
        </p:txBody>
      </p:sp>
      <p:grpSp>
        <p:nvGrpSpPr>
          <p:cNvPr id="13" name="Group 12"/>
          <p:cNvGrpSpPr/>
          <p:nvPr/>
        </p:nvGrpSpPr>
        <p:grpSpPr>
          <a:xfrm>
            <a:off x="3852085" y="2331488"/>
            <a:ext cx="827657" cy="460772"/>
            <a:chOff x="3852085" y="2323133"/>
            <a:chExt cx="827657" cy="460772"/>
          </a:xfrm>
        </p:grpSpPr>
        <p:sp>
          <p:nvSpPr>
            <p:cNvPr id="4" name="Oval 3"/>
            <p:cNvSpPr/>
            <p:nvPr/>
          </p:nvSpPr>
          <p:spPr>
            <a:xfrm>
              <a:off x="3852085" y="2323133"/>
              <a:ext cx="91440" cy="9144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085822" y="2414573"/>
              <a:ext cx="593920" cy="369332"/>
            </a:xfrm>
            <a:prstGeom prst="rect">
              <a:avLst/>
            </a:prstGeom>
            <a:solidFill>
              <a:schemeClr val="bg1"/>
            </a:solidFill>
          </p:spPr>
          <p:txBody>
            <a:bodyPr wrap="none" rtlCol="0">
              <a:spAutoFit/>
            </a:bodyPr>
            <a:lstStyle/>
            <a:p>
              <a:r>
                <a:rPr lang="en-US" dirty="0"/>
                <a:t>7.32</a:t>
              </a:r>
            </a:p>
          </p:txBody>
        </p:sp>
      </p:grpSp>
      <p:cxnSp>
        <p:nvCxnSpPr>
          <p:cNvPr id="5" name="Straight Arrow Connector 4"/>
          <p:cNvCxnSpPr/>
          <p:nvPr/>
        </p:nvCxnSpPr>
        <p:spPr>
          <a:xfrm>
            <a:off x="3921125" y="2465805"/>
            <a:ext cx="164697" cy="5254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quot;No&quot; Symbol 2"/>
          <p:cNvSpPr/>
          <p:nvPr/>
        </p:nvSpPr>
        <p:spPr>
          <a:xfrm>
            <a:off x="1936422" y="1288127"/>
            <a:ext cx="5232863" cy="3080695"/>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Slide Number Placeholder 6">
            <a:extLst>
              <a:ext uri="{FF2B5EF4-FFF2-40B4-BE49-F238E27FC236}">
                <a16:creationId xmlns:a16="http://schemas.microsoft.com/office/drawing/2014/main" id="{0802B721-9F2E-BD80-A5B7-C8C4B5CFF1CA}"/>
              </a:ext>
            </a:extLst>
          </p:cNvPr>
          <p:cNvSpPr>
            <a:spLocks noGrp="1"/>
          </p:cNvSpPr>
          <p:nvPr>
            <p:ph type="sldNum" sz="quarter" idx="12"/>
          </p:nvPr>
        </p:nvSpPr>
        <p:spPr/>
        <p:txBody>
          <a:bodyPr/>
          <a:lstStyle/>
          <a:p>
            <a:fld id="{415EDC5C-A534-471E-ABDA-3917A36C80D6}" type="slidenum">
              <a:rPr lang="en-US" smtClean="0"/>
              <a:pPr/>
              <a:t>35</a:t>
            </a:fld>
            <a:endParaRPr lang="en-US"/>
          </a:p>
        </p:txBody>
      </p:sp>
    </p:spTree>
    <p:extLst>
      <p:ext uri="{BB962C8B-B14F-4D97-AF65-F5344CB8AC3E}">
        <p14:creationId xmlns:p14="http://schemas.microsoft.com/office/powerpoint/2010/main" val="2562380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E8E6-BFB1-8248-B698-F23321B2C617}"/>
              </a:ext>
            </a:extLst>
          </p:cNvPr>
          <p:cNvSpPr>
            <a:spLocks noGrp="1"/>
          </p:cNvSpPr>
          <p:nvPr>
            <p:ph type="title"/>
          </p:nvPr>
        </p:nvSpPr>
        <p:spPr/>
        <p:txBody>
          <a:bodyPr>
            <a:normAutofit/>
          </a:bodyPr>
          <a:lstStyle/>
          <a:p>
            <a:r>
              <a:rPr lang="en-US" sz="4400" dirty="0"/>
              <a:t>The MDS objective is convex*</a:t>
            </a:r>
            <a:endParaRPr lang="en-US" dirty="0"/>
          </a:p>
        </p:txBody>
      </p:sp>
      <p:sp>
        <p:nvSpPr>
          <p:cNvPr id="354" name="Shape 354"/>
          <p:cNvSpPr>
            <a:spLocks noGrp="1"/>
          </p:cNvSpPr>
          <p:nvPr>
            <p:ph type="body" idx="1"/>
          </p:nvPr>
        </p:nvSpPr>
        <p:spPr>
          <a:prstGeom prst="rect">
            <a:avLst/>
          </a:prstGeom>
        </p:spPr>
        <p:txBody>
          <a:bodyPr anchor="t">
            <a:normAutofit fontScale="85000" lnSpcReduction="10000"/>
          </a:bodyPr>
          <a:lstStyle/>
          <a:p>
            <a:pPr>
              <a:lnSpc>
                <a:spcPct val="120000"/>
              </a:lnSpc>
              <a:spcBef>
                <a:spcPts val="0"/>
              </a:spcBef>
              <a:defRPr sz="3200">
                <a:latin typeface="Helvetica"/>
                <a:ea typeface="Helvetica"/>
                <a:cs typeface="Helvetica"/>
                <a:sym typeface="Helvetica"/>
              </a:defRPr>
            </a:pPr>
            <a:r>
              <a:rPr dirty="0"/>
              <a:t>The class of </a:t>
            </a:r>
            <a:r>
              <a:rPr i="1" dirty="0"/>
              <a:t>convex</a:t>
            </a:r>
            <a:r>
              <a:rPr dirty="0"/>
              <a:t> functions (defined on the next slide) roughly corresponds to the set of efficiently optimizable </a:t>
            </a:r>
            <a:r>
              <a:rPr lang="en-US" dirty="0"/>
              <a:t>continuous </a:t>
            </a:r>
            <a:r>
              <a:rPr dirty="0"/>
              <a:t>functions.</a:t>
            </a:r>
          </a:p>
          <a:p>
            <a:pPr>
              <a:lnSpc>
                <a:spcPct val="120000"/>
              </a:lnSpc>
              <a:spcBef>
                <a:spcPts val="0"/>
              </a:spcBef>
              <a:defRPr sz="3200">
                <a:latin typeface="Helvetica"/>
                <a:ea typeface="Helvetica"/>
                <a:cs typeface="Helvetica"/>
                <a:sym typeface="Helvetica"/>
              </a:defRPr>
            </a:pPr>
            <a:r>
              <a:rPr dirty="0"/>
              <a:t>When presented with an objective function, the first step is usually to check if it is convex.</a:t>
            </a:r>
          </a:p>
        </p:txBody>
      </p:sp>
      <p:sp>
        <p:nvSpPr>
          <p:cNvPr id="355" name="Shape 355"/>
          <p:cNvSpPr/>
          <p:nvPr/>
        </p:nvSpPr>
        <p:spPr>
          <a:xfrm>
            <a:off x="7400558" y="4665240"/>
            <a:ext cx="264997" cy="235373"/>
          </a:xfrm>
          <a:prstGeom prst="rect">
            <a:avLst/>
          </a:prstGeom>
          <a:ln w="12700"/>
          <a:extLst>
            <a:ext uri="{C572A759-6A51-4108-AA02-DFA0A04FC94B}">
              <ma14:wrappingTextBoxFlag xmlns="" xmlns:ma14="http://schemas.microsoft.com/office/mac/drawingml/2011/main" val="1"/>
            </a:ext>
          </a:extLst>
        </p:spPr>
        <p:txBody>
          <a:bodyPr wrap="none" lIns="20092" tIns="20092" rIns="20092" bIns="20092" anchor="ctr">
            <a:spAutoFit/>
          </a:bodyPr>
          <a:lstStyle/>
          <a:p>
            <a:pPr algn="r" defTabSz="482163">
              <a:defRPr sz="2400">
                <a:solidFill>
                  <a:srgbClr val="9B9B9B"/>
                </a:solidFill>
                <a:uFill>
                  <a:solidFill>
                    <a:srgbClr val="9B9B9B"/>
                  </a:solidFill>
                </a:uFill>
                <a:latin typeface="Arial"/>
                <a:ea typeface="Arial"/>
                <a:cs typeface="Arial"/>
                <a:sym typeface="Arial"/>
              </a:defRPr>
            </a:pPr>
            <a:fld id="{86CB4B4D-7CA3-9044-876B-883B54F8677D}" type="slidenum">
              <a:rPr sz="1266"/>
              <a:pPr algn="r" defTabSz="482163">
                <a:defRPr sz="2400">
                  <a:solidFill>
                    <a:srgbClr val="9B9B9B"/>
                  </a:solidFill>
                  <a:uFill>
                    <a:solidFill>
                      <a:srgbClr val="9B9B9B"/>
                    </a:solidFill>
                  </a:uFill>
                  <a:latin typeface="Arial"/>
                  <a:ea typeface="Arial"/>
                  <a:cs typeface="Arial"/>
                  <a:sym typeface="Arial"/>
                </a:defRPr>
              </a:pPr>
              <a:t>36</a:t>
            </a:fld>
            <a:r>
              <a:rPr sz="1266"/>
              <a:t>￼</a:t>
            </a:r>
          </a:p>
        </p:txBody>
      </p:sp>
      <p:sp>
        <p:nvSpPr>
          <p:cNvPr id="3" name="TextBox 2">
            <a:extLst>
              <a:ext uri="{FF2B5EF4-FFF2-40B4-BE49-F238E27FC236}">
                <a16:creationId xmlns:a16="http://schemas.microsoft.com/office/drawing/2014/main" id="{3062E252-D36D-E591-256E-CC75C6DBBD30}"/>
              </a:ext>
            </a:extLst>
          </p:cNvPr>
          <p:cNvSpPr txBox="1"/>
          <p:nvPr/>
        </p:nvSpPr>
        <p:spPr>
          <a:xfrm>
            <a:off x="500743" y="4528457"/>
            <a:ext cx="5164812" cy="369332"/>
          </a:xfrm>
          <a:prstGeom prst="rect">
            <a:avLst/>
          </a:prstGeom>
          <a:noFill/>
        </p:spPr>
        <p:txBody>
          <a:bodyPr wrap="none" rtlCol="0">
            <a:spAutoFit/>
          </a:bodyPr>
          <a:lstStyle/>
          <a:p>
            <a:r>
              <a:rPr lang="en-US" dirty="0"/>
              <a:t>* But only when the data is Euclidean and noise-free.</a:t>
            </a:r>
          </a:p>
        </p:txBody>
      </p:sp>
      <p:sp>
        <p:nvSpPr>
          <p:cNvPr id="4" name="Slide Number Placeholder 3">
            <a:extLst>
              <a:ext uri="{FF2B5EF4-FFF2-40B4-BE49-F238E27FC236}">
                <a16:creationId xmlns:a16="http://schemas.microsoft.com/office/drawing/2014/main" id="{40047B02-614A-E9E4-0C59-4578AC843BFD}"/>
              </a:ext>
            </a:extLst>
          </p:cNvPr>
          <p:cNvSpPr>
            <a:spLocks noGrp="1"/>
          </p:cNvSpPr>
          <p:nvPr>
            <p:ph type="sldNum" sz="quarter" idx="2"/>
          </p:nvPr>
        </p:nvSpPr>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118023329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p:nvPr/>
        </p:nvSpPr>
        <p:spPr>
          <a:xfrm>
            <a:off x="1658496" y="257939"/>
            <a:ext cx="5827009" cy="523454"/>
          </a:xfrm>
          <a:prstGeom prst="rect">
            <a:avLst/>
          </a:prstGeom>
          <a:ln w="12700">
            <a:miter lim="400000"/>
          </a:ln>
          <a:extLst>
            <a:ext uri="{C572A759-6A51-4108-AA02-DFA0A04FC94B}">
              <ma14:wrappingTextBoxFlag xmlns="" xmlns:ma14="http://schemas.microsoft.com/office/mac/drawingml/2011/main" val="1"/>
            </a:ext>
          </a:extLst>
        </p:spPr>
        <p:txBody>
          <a:bodyPr lIns="90413" tIns="90413" rIns="90413" bIns="90413">
            <a:spAutoFit/>
          </a:bodyPr>
          <a:lstStyle>
            <a:lvl1pPr>
              <a:defRPr sz="4200">
                <a:solidFill>
                  <a:srgbClr val="D54937"/>
                </a:solidFill>
                <a:latin typeface="Helvetica"/>
                <a:ea typeface="Helvetica"/>
                <a:cs typeface="Helvetica"/>
                <a:sym typeface="Helvetica"/>
              </a:defRPr>
            </a:lvl1pPr>
          </a:lstStyle>
          <a:p>
            <a:r>
              <a:rPr sz="2215"/>
              <a:t>Convex functions</a:t>
            </a:r>
          </a:p>
        </p:txBody>
      </p:sp>
      <p:sp>
        <p:nvSpPr>
          <p:cNvPr id="358" name="Shape 358"/>
          <p:cNvSpPr>
            <a:spLocks noGrp="1"/>
          </p:cNvSpPr>
          <p:nvPr>
            <p:ph type="body" idx="1"/>
          </p:nvPr>
        </p:nvSpPr>
        <p:spPr>
          <a:xfrm>
            <a:off x="1715536" y="1174168"/>
            <a:ext cx="5853411" cy="3462860"/>
          </a:xfrm>
          <a:prstGeom prst="rect">
            <a:avLst/>
          </a:prstGeom>
        </p:spPr>
        <p:txBody>
          <a:bodyPr anchor="t">
            <a:normAutofit fontScale="55000" lnSpcReduction="20000"/>
          </a:bodyPr>
          <a:lstStyle/>
          <a:p>
            <a:pPr>
              <a:lnSpc>
                <a:spcPct val="120000"/>
              </a:lnSpc>
              <a:spcBef>
                <a:spcPts val="0"/>
              </a:spcBef>
              <a:defRPr sz="3200">
                <a:latin typeface="Helvetica"/>
                <a:ea typeface="Helvetica"/>
                <a:cs typeface="Helvetica"/>
                <a:sym typeface="Helvetica"/>
              </a:defRPr>
            </a:pPr>
            <a:r>
              <a:t>A function </a:t>
            </a:r>
            <a:r>
              <a:rPr i="1"/>
              <a:t>f(x)</a:t>
            </a:r>
            <a:r>
              <a:t> is </a:t>
            </a:r>
            <a:r>
              <a:rPr i="1"/>
              <a:t>convex</a:t>
            </a:r>
            <a:r>
              <a:t> if it satisfies the property:</a:t>
            </a: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endParaRPr/>
          </a:p>
          <a:p>
            <a:pPr>
              <a:lnSpc>
                <a:spcPct val="120000"/>
              </a:lnSpc>
              <a:spcBef>
                <a:spcPts val="0"/>
              </a:spcBef>
              <a:defRPr sz="3200">
                <a:latin typeface="Helvetica"/>
                <a:ea typeface="Helvetica"/>
                <a:cs typeface="Helvetica"/>
                <a:sym typeface="Helvetica"/>
              </a:defRPr>
            </a:pPr>
            <a:r>
              <a:t>Convex functions have no local minima.</a:t>
            </a:r>
          </a:p>
        </p:txBody>
      </p:sp>
      <p:pic>
        <p:nvPicPr>
          <p:cNvPr id="359" name="pasted-image.pdf"/>
          <p:cNvPicPr>
            <a:picLocks noChangeAspect="1"/>
          </p:cNvPicPr>
          <p:nvPr/>
        </p:nvPicPr>
        <p:blipFill>
          <a:blip r:embed="rId2"/>
          <a:stretch>
            <a:fillRect/>
          </a:stretch>
        </p:blipFill>
        <p:spPr>
          <a:xfrm>
            <a:off x="2395712" y="1623157"/>
            <a:ext cx="4085333" cy="596057"/>
          </a:xfrm>
          <a:prstGeom prst="rect">
            <a:avLst/>
          </a:prstGeom>
          <a:ln w="12700">
            <a:miter lim="400000"/>
          </a:ln>
        </p:spPr>
      </p:pic>
      <p:pic>
        <p:nvPicPr>
          <p:cNvPr id="360" name="Screen Shot 2015-05-13 at 9.24.59 PM.png"/>
          <p:cNvPicPr>
            <a:picLocks noChangeAspect="1"/>
          </p:cNvPicPr>
          <p:nvPr/>
        </p:nvPicPr>
        <p:blipFill>
          <a:blip r:embed="rId3"/>
          <a:stretch>
            <a:fillRect/>
          </a:stretch>
        </p:blipFill>
        <p:spPr>
          <a:xfrm>
            <a:off x="2145313" y="2504845"/>
            <a:ext cx="4728270" cy="1433215"/>
          </a:xfrm>
          <a:prstGeom prst="rect">
            <a:avLst/>
          </a:prstGeom>
          <a:ln w="12700">
            <a:miter lim="400000"/>
          </a:ln>
        </p:spPr>
      </p:pic>
      <p:sp>
        <p:nvSpPr>
          <p:cNvPr id="361" name="Shape 361"/>
          <p:cNvSpPr/>
          <p:nvPr/>
        </p:nvSpPr>
        <p:spPr>
          <a:xfrm>
            <a:off x="7400558" y="4665240"/>
            <a:ext cx="264997" cy="235373"/>
          </a:xfrm>
          <a:prstGeom prst="rect">
            <a:avLst/>
          </a:prstGeom>
          <a:ln w="12700"/>
          <a:extLst>
            <a:ext uri="{C572A759-6A51-4108-AA02-DFA0A04FC94B}">
              <ma14:wrappingTextBoxFlag xmlns="" xmlns:ma14="http://schemas.microsoft.com/office/mac/drawingml/2011/main" val="1"/>
            </a:ext>
          </a:extLst>
        </p:spPr>
        <p:txBody>
          <a:bodyPr wrap="none" lIns="20092" tIns="20092" rIns="20092" bIns="20092" anchor="ctr">
            <a:spAutoFit/>
          </a:bodyPr>
          <a:lstStyle/>
          <a:p>
            <a:pPr algn="r" defTabSz="482163">
              <a:defRPr sz="2400">
                <a:solidFill>
                  <a:srgbClr val="9B9B9B"/>
                </a:solidFill>
                <a:uFill>
                  <a:solidFill>
                    <a:srgbClr val="9B9B9B"/>
                  </a:solidFill>
                </a:uFill>
                <a:latin typeface="Arial"/>
                <a:ea typeface="Arial"/>
                <a:cs typeface="Arial"/>
                <a:sym typeface="Arial"/>
              </a:defRPr>
            </a:pPr>
            <a:fld id="{86CB4B4D-7CA3-9044-876B-883B54F8677D}" type="slidenum">
              <a:rPr sz="1266"/>
              <a:pPr algn="r" defTabSz="482163">
                <a:defRPr sz="2400">
                  <a:solidFill>
                    <a:srgbClr val="9B9B9B"/>
                  </a:solidFill>
                  <a:uFill>
                    <a:solidFill>
                      <a:srgbClr val="9B9B9B"/>
                    </a:solidFill>
                  </a:uFill>
                  <a:latin typeface="Arial"/>
                  <a:ea typeface="Arial"/>
                  <a:cs typeface="Arial"/>
                  <a:sym typeface="Arial"/>
                </a:defRPr>
              </a:pPr>
              <a:t>37</a:t>
            </a:fld>
            <a:r>
              <a:rPr sz="1266"/>
              <a:t>￼</a:t>
            </a:r>
          </a:p>
        </p:txBody>
      </p:sp>
      <p:sp>
        <p:nvSpPr>
          <p:cNvPr id="2" name="Slide Number Placeholder 1">
            <a:extLst>
              <a:ext uri="{FF2B5EF4-FFF2-40B4-BE49-F238E27FC236}">
                <a16:creationId xmlns:a16="http://schemas.microsoft.com/office/drawing/2014/main" id="{5D736E9F-7FBF-921E-8E71-4C17F2C97FAA}"/>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210927944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p:nvPr/>
        </p:nvSpPr>
        <p:spPr>
          <a:xfrm>
            <a:off x="1658496" y="257939"/>
            <a:ext cx="5827009" cy="523454"/>
          </a:xfrm>
          <a:prstGeom prst="rect">
            <a:avLst/>
          </a:prstGeom>
          <a:ln w="12700">
            <a:miter lim="400000"/>
          </a:ln>
          <a:extLst>
            <a:ext uri="{C572A759-6A51-4108-AA02-DFA0A04FC94B}">
              <ma14:wrappingTextBoxFlag xmlns="" xmlns:ma14="http://schemas.microsoft.com/office/mac/drawingml/2011/main" val="1"/>
            </a:ext>
          </a:extLst>
        </p:spPr>
        <p:txBody>
          <a:bodyPr lIns="90413" tIns="90413" rIns="90413" bIns="90413">
            <a:spAutoFit/>
          </a:bodyPr>
          <a:lstStyle>
            <a:lvl1pPr>
              <a:defRPr sz="4200">
                <a:solidFill>
                  <a:srgbClr val="D54937"/>
                </a:solidFill>
                <a:latin typeface="Helvetica"/>
                <a:ea typeface="Helvetica"/>
                <a:cs typeface="Helvetica"/>
                <a:sym typeface="Helvetica"/>
              </a:defRPr>
            </a:lvl1pPr>
          </a:lstStyle>
          <a:p>
            <a:r>
              <a:rPr sz="2215"/>
              <a:t>Concave functions</a:t>
            </a:r>
          </a:p>
        </p:txBody>
      </p:sp>
      <p:sp>
        <p:nvSpPr>
          <p:cNvPr id="364" name="Shape 364"/>
          <p:cNvSpPr>
            <a:spLocks noGrp="1"/>
          </p:cNvSpPr>
          <p:nvPr>
            <p:ph type="body" idx="1"/>
          </p:nvPr>
        </p:nvSpPr>
        <p:spPr>
          <a:xfrm>
            <a:off x="449452" y="980074"/>
            <a:ext cx="8198602" cy="3071427"/>
          </a:xfrm>
          <a:prstGeom prst="rect">
            <a:avLst/>
          </a:prstGeom>
        </p:spPr>
        <p:txBody>
          <a:bodyPr anchor="t">
            <a:normAutofit/>
          </a:bodyPr>
          <a:lstStyle/>
          <a:p>
            <a:pPr>
              <a:lnSpc>
                <a:spcPct val="120000"/>
              </a:lnSpc>
              <a:spcBef>
                <a:spcPts val="0"/>
              </a:spcBef>
              <a:defRPr sz="3200">
                <a:latin typeface="Helvetica"/>
                <a:ea typeface="Helvetica"/>
                <a:cs typeface="Helvetica"/>
                <a:sym typeface="Helvetica"/>
              </a:defRPr>
            </a:pPr>
            <a:r>
              <a:rPr sz="2400" dirty="0"/>
              <a:t>A function </a:t>
            </a:r>
            <a:r>
              <a:rPr sz="2400" i="1" dirty="0"/>
              <a:t>f(x)</a:t>
            </a:r>
            <a:r>
              <a:rPr sz="2400" dirty="0"/>
              <a:t> is </a:t>
            </a:r>
            <a:r>
              <a:rPr sz="2400" i="1" dirty="0"/>
              <a:t>concave</a:t>
            </a:r>
            <a:r>
              <a:rPr sz="2400" dirty="0"/>
              <a:t> if </a:t>
            </a:r>
            <a:r>
              <a:rPr sz="2400" i="1" dirty="0"/>
              <a:t>-f(x)</a:t>
            </a:r>
            <a:r>
              <a:rPr sz="2400" dirty="0"/>
              <a:t> is convex.</a:t>
            </a:r>
          </a:p>
          <a:p>
            <a:pPr>
              <a:lnSpc>
                <a:spcPct val="120000"/>
              </a:lnSpc>
              <a:spcBef>
                <a:spcPts val="0"/>
              </a:spcBef>
              <a:defRPr sz="3200">
                <a:latin typeface="Helvetica"/>
                <a:ea typeface="Helvetica"/>
                <a:cs typeface="Helvetica"/>
                <a:sym typeface="Helvetica"/>
              </a:defRPr>
            </a:pPr>
            <a:r>
              <a:rPr sz="2400" dirty="0"/>
              <a:t>Convex functions are usually efficiently </a:t>
            </a:r>
            <a:r>
              <a:rPr sz="2400" i="1" dirty="0"/>
              <a:t>minimizable</a:t>
            </a:r>
            <a:r>
              <a:rPr sz="2400" dirty="0"/>
              <a:t>.</a:t>
            </a:r>
          </a:p>
          <a:p>
            <a:pPr>
              <a:lnSpc>
                <a:spcPct val="120000"/>
              </a:lnSpc>
              <a:spcBef>
                <a:spcPts val="0"/>
              </a:spcBef>
              <a:defRPr sz="3200">
                <a:latin typeface="Helvetica"/>
                <a:ea typeface="Helvetica"/>
                <a:cs typeface="Helvetica"/>
                <a:sym typeface="Helvetica"/>
              </a:defRPr>
            </a:pPr>
            <a:r>
              <a:rPr sz="2400" dirty="0"/>
              <a:t>Concave functions are usually efficiently </a:t>
            </a:r>
            <a:r>
              <a:rPr sz="2400" i="1" dirty="0"/>
              <a:t>maximizable. </a:t>
            </a:r>
          </a:p>
          <a:p>
            <a:pPr>
              <a:lnSpc>
                <a:spcPct val="120000"/>
              </a:lnSpc>
              <a:spcBef>
                <a:spcPts val="0"/>
              </a:spcBef>
              <a:defRPr sz="3200">
                <a:latin typeface="Helvetica"/>
                <a:ea typeface="Helvetica"/>
                <a:cs typeface="Helvetica"/>
                <a:sym typeface="Helvetica"/>
              </a:defRPr>
            </a:pPr>
            <a:r>
              <a:rPr sz="2400" dirty="0"/>
              <a:t>(A function can be neither convex nor concave.)</a:t>
            </a:r>
          </a:p>
        </p:txBody>
      </p:sp>
      <p:pic>
        <p:nvPicPr>
          <p:cNvPr id="365" name="Screen Shot 2015-05-13 at 9.24.59 PM.png"/>
          <p:cNvPicPr>
            <a:picLocks noChangeAspect="1"/>
          </p:cNvPicPr>
          <p:nvPr/>
        </p:nvPicPr>
        <p:blipFill>
          <a:blip r:embed="rId2"/>
          <a:stretch>
            <a:fillRect/>
          </a:stretch>
        </p:blipFill>
        <p:spPr>
          <a:xfrm rot="10800000" flipH="1">
            <a:off x="2145313" y="3517403"/>
            <a:ext cx="4728270" cy="1433215"/>
          </a:xfrm>
          <a:prstGeom prst="rect">
            <a:avLst/>
          </a:prstGeom>
          <a:ln w="12700">
            <a:miter lim="400000"/>
          </a:ln>
        </p:spPr>
      </p:pic>
      <p:sp>
        <p:nvSpPr>
          <p:cNvPr id="2" name="Slide Number Placeholder 1">
            <a:extLst>
              <a:ext uri="{FF2B5EF4-FFF2-40B4-BE49-F238E27FC236}">
                <a16:creationId xmlns:a16="http://schemas.microsoft.com/office/drawing/2014/main" id="{7A67EEB3-ADAE-6ED4-F832-310229BDB2C4}"/>
              </a:ext>
            </a:extLst>
          </p:cNvPr>
          <p:cNvSpPr>
            <a:spLocks noGrp="1"/>
          </p:cNvSpPr>
          <p:nvPr>
            <p:ph type="sldNum" sz="quarter" idx="2"/>
          </p:nvPr>
        </p:nvSpPr>
        <p:spPr/>
        <p:txBody>
          <a:bodyPr/>
          <a:lstStyle/>
          <a:p>
            <a:fld id="{86CB4B4D-7CA3-9044-876B-883B54F8677D}" type="slidenum">
              <a:rPr lang="en-US" smtClean="0"/>
              <a:t>38</a:t>
            </a:fld>
            <a:endParaRPr lang="en-US"/>
          </a:p>
        </p:txBody>
      </p:sp>
    </p:spTree>
    <p:extLst>
      <p:ext uri="{BB962C8B-B14F-4D97-AF65-F5344CB8AC3E}">
        <p14:creationId xmlns:p14="http://schemas.microsoft.com/office/powerpoint/2010/main" val="35332947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p:nvPr/>
        </p:nvSpPr>
        <p:spPr>
          <a:xfrm>
            <a:off x="1658496" y="113052"/>
            <a:ext cx="5827009" cy="523454"/>
          </a:xfrm>
          <a:prstGeom prst="rect">
            <a:avLst/>
          </a:prstGeom>
          <a:ln w="12700">
            <a:miter lim="400000"/>
          </a:ln>
          <a:extLst>
            <a:ext uri="{C572A759-6A51-4108-AA02-DFA0A04FC94B}">
              <ma14:wrappingTextBoxFlag xmlns="" xmlns:ma14="http://schemas.microsoft.com/office/mac/drawingml/2011/main" val="1"/>
            </a:ext>
          </a:extLst>
        </p:spPr>
        <p:txBody>
          <a:bodyPr lIns="90413" tIns="90413" rIns="90413" bIns="90413">
            <a:spAutoFit/>
          </a:bodyPr>
          <a:lstStyle>
            <a:lvl1pPr>
              <a:defRPr sz="4200">
                <a:solidFill>
                  <a:srgbClr val="D54937"/>
                </a:solidFill>
                <a:latin typeface="Helvetica"/>
                <a:ea typeface="Helvetica"/>
                <a:cs typeface="Helvetica"/>
                <a:sym typeface="Helvetica"/>
              </a:defRPr>
            </a:lvl1pPr>
          </a:lstStyle>
          <a:p>
            <a:r>
              <a:rPr sz="2215"/>
              <a:t>Examples on one variable</a:t>
            </a:r>
          </a:p>
        </p:txBody>
      </p:sp>
      <p:pic>
        <p:nvPicPr>
          <p:cNvPr id="369" name="Screen Shot 2015-05-13 at 9.29.53 PM.png"/>
          <p:cNvPicPr>
            <a:picLocks noChangeAspect="1"/>
          </p:cNvPicPr>
          <p:nvPr/>
        </p:nvPicPr>
        <p:blipFill>
          <a:blip r:embed="rId2"/>
          <a:srcRect t="11916"/>
          <a:stretch>
            <a:fillRect/>
          </a:stretch>
        </p:blipFill>
        <p:spPr>
          <a:xfrm>
            <a:off x="1334135" y="747468"/>
            <a:ext cx="6858001" cy="3972997"/>
          </a:xfrm>
          <a:prstGeom prst="rect">
            <a:avLst/>
          </a:prstGeom>
          <a:ln w="12700">
            <a:miter lim="400000"/>
          </a:ln>
        </p:spPr>
      </p:pic>
      <p:sp>
        <p:nvSpPr>
          <p:cNvPr id="370" name="Shape 370"/>
          <p:cNvSpPr/>
          <p:nvPr/>
        </p:nvSpPr>
        <p:spPr>
          <a:xfrm>
            <a:off x="6122942" y="4647858"/>
            <a:ext cx="1543291" cy="216453"/>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lvl="1" algn="r">
              <a:defRPr sz="2000">
                <a:latin typeface="Helvetica"/>
                <a:ea typeface="Helvetica"/>
                <a:cs typeface="Helvetica"/>
                <a:sym typeface="Helvetica"/>
              </a:defRPr>
            </a:pPr>
            <a:r>
              <a:rPr sz="1055"/>
              <a:t>Stanford EE364a</a:t>
            </a:r>
          </a:p>
        </p:txBody>
      </p:sp>
      <p:sp>
        <p:nvSpPr>
          <p:cNvPr id="371" name="Shape 371"/>
          <p:cNvSpPr/>
          <p:nvPr/>
        </p:nvSpPr>
        <p:spPr>
          <a:xfrm>
            <a:off x="1408738" y="4638399"/>
            <a:ext cx="264997" cy="235373"/>
          </a:xfrm>
          <a:prstGeom prst="rect">
            <a:avLst/>
          </a:prstGeom>
          <a:ln w="12700"/>
          <a:extLst>
            <a:ext uri="{C572A759-6A51-4108-AA02-DFA0A04FC94B}">
              <ma14:wrappingTextBoxFlag xmlns="" xmlns:ma14="http://schemas.microsoft.com/office/mac/drawingml/2011/main" val="1"/>
            </a:ext>
          </a:extLst>
        </p:spPr>
        <p:txBody>
          <a:bodyPr wrap="none" lIns="20092" tIns="20092" rIns="20092" bIns="20092" anchor="ctr">
            <a:spAutoFit/>
          </a:bodyPr>
          <a:lstStyle/>
          <a:p>
            <a:pPr algn="r" defTabSz="482163">
              <a:defRPr sz="2400">
                <a:solidFill>
                  <a:srgbClr val="9B9B9B"/>
                </a:solidFill>
                <a:uFill>
                  <a:solidFill>
                    <a:srgbClr val="9B9B9B"/>
                  </a:solidFill>
                </a:uFill>
                <a:latin typeface="Arial"/>
                <a:ea typeface="Arial"/>
                <a:cs typeface="Arial"/>
                <a:sym typeface="Arial"/>
              </a:defRPr>
            </a:pPr>
            <a:fld id="{86CB4B4D-7CA3-9044-876B-883B54F8677D}" type="slidenum">
              <a:rPr sz="1266"/>
              <a:pPr algn="r" defTabSz="482163">
                <a:defRPr sz="2400">
                  <a:solidFill>
                    <a:srgbClr val="9B9B9B"/>
                  </a:solidFill>
                  <a:uFill>
                    <a:solidFill>
                      <a:srgbClr val="9B9B9B"/>
                    </a:solidFill>
                  </a:uFill>
                  <a:latin typeface="Arial"/>
                  <a:ea typeface="Arial"/>
                  <a:cs typeface="Arial"/>
                  <a:sym typeface="Arial"/>
                </a:defRPr>
              </a:pPr>
              <a:t>39</a:t>
            </a:fld>
            <a:r>
              <a:rPr sz="1266"/>
              <a:t>￼</a:t>
            </a:r>
          </a:p>
        </p:txBody>
      </p:sp>
      <p:sp>
        <p:nvSpPr>
          <p:cNvPr id="2" name="Slide Number Placeholder 1">
            <a:extLst>
              <a:ext uri="{FF2B5EF4-FFF2-40B4-BE49-F238E27FC236}">
                <a16:creationId xmlns:a16="http://schemas.microsoft.com/office/drawing/2014/main" id="{C812BF65-2317-7A9B-598C-E7B998402257}"/>
              </a:ext>
            </a:extLst>
          </p:cNvPr>
          <p:cNvSpPr>
            <a:spLocks noGrp="1"/>
          </p:cNvSpPr>
          <p:nvPr>
            <p:ph type="sldNum" sz="quarter" idx="2"/>
          </p:nvPr>
        </p:nvSpPr>
        <p:spPr/>
        <p:txBody>
          <a:bodyPr/>
          <a:lstStyle/>
          <a:p>
            <a:fld id="{86CB4B4D-7CA3-9044-876B-883B54F8677D}" type="slidenum">
              <a:rPr lang="en-US" smtClean="0"/>
              <a:t>39</a:t>
            </a:fld>
            <a:endParaRPr lang="en-US"/>
          </a:p>
        </p:txBody>
      </p:sp>
    </p:spTree>
    <p:extLst>
      <p:ext uri="{BB962C8B-B14F-4D97-AF65-F5344CB8AC3E}">
        <p14:creationId xmlns:p14="http://schemas.microsoft.com/office/powerpoint/2010/main" val="371089126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p:nvPr/>
        </p:nvSpPr>
        <p:spPr>
          <a:xfrm flipV="1">
            <a:off x="4528857" y="2119994"/>
            <a:ext cx="5390" cy="221300"/>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12" name="Shape 312"/>
          <p:cNvSpPr/>
          <p:nvPr/>
        </p:nvSpPr>
        <p:spPr>
          <a:xfrm flipH="1" flipV="1">
            <a:off x="4533901" y="2143138"/>
            <a:ext cx="320358" cy="8385"/>
          </a:xfrm>
          <a:prstGeom prst="line">
            <a:avLst/>
          </a:prstGeom>
          <a:ln w="88900">
            <a:solidFill>
              <a:srgbClr val="000000"/>
            </a:solidFill>
            <a:miter lim="400000"/>
            <a:headEnd type="triangle" len="sm"/>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13" name="Shape 313"/>
          <p:cNvSpPr/>
          <p:nvPr/>
        </p:nvSpPr>
        <p:spPr>
          <a:xfrm>
            <a:off x="1208391" y="1608438"/>
            <a:ext cx="4706594" cy="1902941"/>
          </a:xfrm>
          <a:custGeom>
            <a:avLst/>
            <a:gdLst/>
            <a:ahLst/>
            <a:cxnLst>
              <a:cxn ang="0">
                <a:pos x="wd2" y="hd2"/>
              </a:cxn>
              <a:cxn ang="5400000">
                <a:pos x="wd2" y="hd2"/>
              </a:cxn>
              <a:cxn ang="10800000">
                <a:pos x="wd2" y="hd2"/>
              </a:cxn>
              <a:cxn ang="16200000">
                <a:pos x="wd2" y="hd2"/>
              </a:cxn>
            </a:cxnLst>
            <a:rect l="0" t="0" r="r" b="b"/>
            <a:pathLst>
              <a:path w="20054" h="15662" extrusionOk="0">
                <a:moveTo>
                  <a:pt x="117" y="0"/>
                </a:moveTo>
                <a:cubicBezTo>
                  <a:pt x="-1546" y="20092"/>
                  <a:pt x="14972" y="21600"/>
                  <a:pt x="20054" y="167"/>
                </a:cubicBezTo>
              </a:path>
            </a:pathLst>
          </a:custGeom>
          <a:ln w="50800">
            <a:solidFill>
              <a:srgbClr val="000000"/>
            </a:solidFill>
            <a:custDash>
              <a:ds d="200000" sp="200000"/>
            </a:custDash>
            <a:miter lim="400000"/>
          </a:ln>
        </p:spPr>
        <p:txBody>
          <a:bodyPr lIns="38098" tIns="38098" rIns="38098" bIns="38098" anchor="ctr"/>
          <a:lstStyle/>
          <a:p>
            <a:pPr algn="ctr" defTabSz="438114" hangingPunct="0">
              <a:buClr>
                <a:srgbClr val="000000"/>
              </a:buClr>
              <a:defRPr sz="5800">
                <a:latin typeface="Gill Sans"/>
                <a:ea typeface="Gill Sans"/>
                <a:cs typeface="Gill Sans"/>
                <a:sym typeface="Gill Sans"/>
              </a:defRPr>
            </a:pPr>
            <a:endParaRPr sz="3058" kern="0">
              <a:solidFill>
                <a:srgbClr val="000000"/>
              </a:solidFill>
              <a:latin typeface="Gill Sans"/>
              <a:cs typeface="Gill Sans"/>
              <a:sym typeface="Gill Sans"/>
            </a:endParaRPr>
          </a:p>
        </p:txBody>
      </p:sp>
      <p:sp>
        <p:nvSpPr>
          <p:cNvPr id="314" name="Shape 314"/>
          <p:cNvSpPr/>
          <p:nvPr/>
        </p:nvSpPr>
        <p:spPr>
          <a:xfrm>
            <a:off x="1840601" y="2539884"/>
            <a:ext cx="1348124"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localizing element</a:t>
            </a:r>
          </a:p>
        </p:txBody>
      </p:sp>
      <p:sp>
        <p:nvSpPr>
          <p:cNvPr id="315" name="Shape 315"/>
          <p:cNvSpPr/>
          <p:nvPr/>
        </p:nvSpPr>
        <p:spPr>
          <a:xfrm flipV="1">
            <a:off x="6557620" y="4386875"/>
            <a:ext cx="5390" cy="221300"/>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16" name="Shape 316"/>
          <p:cNvSpPr/>
          <p:nvPr/>
        </p:nvSpPr>
        <p:spPr>
          <a:xfrm flipH="1" flipV="1">
            <a:off x="6545535" y="4405279"/>
            <a:ext cx="320358" cy="8385"/>
          </a:xfrm>
          <a:prstGeom prst="line">
            <a:avLst/>
          </a:prstGeom>
          <a:ln w="88900">
            <a:solidFill>
              <a:srgbClr val="000000"/>
            </a:solidFill>
            <a:miter lim="400000"/>
            <a:headEnd type="triangle"/>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grpSp>
        <p:nvGrpSpPr>
          <p:cNvPr id="323" name="Group 323"/>
          <p:cNvGrpSpPr/>
          <p:nvPr/>
        </p:nvGrpSpPr>
        <p:grpSpPr>
          <a:xfrm>
            <a:off x="5484370" y="3713515"/>
            <a:ext cx="1125919" cy="730024"/>
            <a:chOff x="17282" y="11287"/>
            <a:chExt cx="2135139" cy="1384382"/>
          </a:xfrm>
        </p:grpSpPr>
        <p:grpSp>
          <p:nvGrpSpPr>
            <p:cNvPr id="319" name="Group 319"/>
            <p:cNvGrpSpPr/>
            <p:nvPr/>
          </p:nvGrpSpPr>
          <p:grpSpPr>
            <a:xfrm>
              <a:off x="17282" y="11287"/>
              <a:ext cx="1719709" cy="1079873"/>
              <a:chOff x="17282" y="11287"/>
              <a:chExt cx="1719708" cy="1079872"/>
            </a:xfrm>
          </p:grpSpPr>
          <p:sp>
            <p:nvSpPr>
              <p:cNvPr id="317" name="Shape 317"/>
              <p:cNvSpPr/>
              <p:nvPr/>
            </p:nvSpPr>
            <p:spPr>
              <a:xfrm rot="19611072">
                <a:off x="161394" y="168295"/>
                <a:ext cx="802206" cy="765857"/>
              </a:xfrm>
              <a:prstGeom prst="pentagon">
                <a:avLst/>
              </a:prstGeom>
              <a:solidFill>
                <a:srgbClr val="0061FF"/>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sp>
            <p:nvSpPr>
              <p:cNvPr id="318" name="Shape 318"/>
              <p:cNvSpPr/>
              <p:nvPr/>
            </p:nvSpPr>
            <p:spPr>
              <a:xfrm>
                <a:off x="719188" y="203011"/>
                <a:ext cx="1017803" cy="433001"/>
              </a:xfrm>
              <a:prstGeom prst="ellipse">
                <a:avLst/>
              </a:prstGeom>
              <a:solidFill>
                <a:srgbClr val="77BB41"/>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grpSp>
        <p:grpSp>
          <p:nvGrpSpPr>
            <p:cNvPr id="322" name="Group 322"/>
            <p:cNvGrpSpPr/>
            <p:nvPr/>
          </p:nvGrpSpPr>
          <p:grpSpPr>
            <a:xfrm>
              <a:off x="432713" y="315797"/>
              <a:ext cx="1719709" cy="1079873"/>
              <a:chOff x="17282" y="11287"/>
              <a:chExt cx="1719708" cy="1079872"/>
            </a:xfrm>
          </p:grpSpPr>
          <p:sp>
            <p:nvSpPr>
              <p:cNvPr id="320" name="Shape 320"/>
              <p:cNvSpPr/>
              <p:nvPr/>
            </p:nvSpPr>
            <p:spPr>
              <a:xfrm rot="19611072">
                <a:off x="161394" y="168295"/>
                <a:ext cx="802206" cy="765857"/>
              </a:xfrm>
              <a:prstGeom prst="pentagon">
                <a:avLst/>
              </a:prstGeom>
              <a:solidFill>
                <a:srgbClr val="0061FF"/>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sp>
            <p:nvSpPr>
              <p:cNvPr id="321" name="Shape 321"/>
              <p:cNvSpPr/>
              <p:nvPr/>
            </p:nvSpPr>
            <p:spPr>
              <a:xfrm>
                <a:off x="719188" y="203011"/>
                <a:ext cx="1017803" cy="433001"/>
              </a:xfrm>
              <a:prstGeom prst="ellipse">
                <a:avLst/>
              </a:prstGeom>
              <a:solidFill>
                <a:srgbClr val="77BB41"/>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grpSp>
      </p:grpSp>
      <p:sp>
        <p:nvSpPr>
          <p:cNvPr id="324" name="Shape 324"/>
          <p:cNvSpPr/>
          <p:nvPr/>
        </p:nvSpPr>
        <p:spPr>
          <a:xfrm>
            <a:off x="6909608" y="2762244"/>
            <a:ext cx="1001875" cy="447300"/>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active </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compartment</a:t>
            </a:r>
          </a:p>
        </p:txBody>
      </p:sp>
      <p:pic>
        <p:nvPicPr>
          <p:cNvPr id="325" name="rest_motif.png"/>
          <p:cNvPicPr>
            <a:picLocks noChangeAspect="1"/>
          </p:cNvPicPr>
          <p:nvPr/>
        </p:nvPicPr>
        <p:blipFill>
          <a:blip r:embed="rId2"/>
          <a:stretch>
            <a:fillRect/>
          </a:stretch>
        </p:blipFill>
        <p:spPr>
          <a:xfrm>
            <a:off x="6038806" y="4676711"/>
            <a:ext cx="528872" cy="171445"/>
          </a:xfrm>
          <a:prstGeom prst="rect">
            <a:avLst/>
          </a:prstGeom>
          <a:ln w="12700">
            <a:miter lim="400000"/>
          </a:ln>
        </p:spPr>
      </p:pic>
      <p:sp>
        <p:nvSpPr>
          <p:cNvPr id="326" name="Shape 326"/>
          <p:cNvSpPr/>
          <p:nvPr/>
        </p:nvSpPr>
        <p:spPr>
          <a:xfrm>
            <a:off x="4876791" y="1647853"/>
            <a:ext cx="395940" cy="788034"/>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9000" b="1">
                <a:solidFill>
                  <a:srgbClr val="FF4013"/>
                </a:solidFill>
                <a:uFill>
                  <a:solidFill>
                    <a:srgbClr val="FF4013"/>
                  </a:solidFill>
                </a:uFill>
                <a:latin typeface="Arial"/>
                <a:ea typeface="Arial"/>
                <a:cs typeface="Arial"/>
                <a:sym typeface="Arial"/>
              </a:defRPr>
            </a:lvl1pPr>
          </a:lstStyle>
          <a:p>
            <a:pPr defTabSz="482163" hangingPunct="0"/>
            <a:r>
              <a:rPr sz="4746" kern="0"/>
              <a:t>x</a:t>
            </a:r>
          </a:p>
        </p:txBody>
      </p:sp>
      <p:sp>
        <p:nvSpPr>
          <p:cNvPr id="327" name="Shape 327"/>
          <p:cNvSpPr/>
          <p:nvPr/>
        </p:nvSpPr>
        <p:spPr>
          <a:xfrm flipH="1">
            <a:off x="6890659" y="4402667"/>
            <a:ext cx="393923" cy="5545"/>
          </a:xfrm>
          <a:prstGeom prst="line">
            <a:avLst/>
          </a:prstGeom>
          <a:ln w="139700">
            <a:solidFill>
              <a:srgbClr val="77BB41"/>
            </a:solidFill>
            <a:miter lim="400000"/>
            <a:headEnd type="stealth"/>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28" name="Shape 328"/>
          <p:cNvSpPr/>
          <p:nvPr/>
        </p:nvSpPr>
        <p:spPr>
          <a:xfrm>
            <a:off x="5602411" y="3390875"/>
            <a:ext cx="987449" cy="447300"/>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transcription </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factory</a:t>
            </a:r>
          </a:p>
        </p:txBody>
      </p:sp>
      <p:pic>
        <p:nvPicPr>
          <p:cNvPr id="329" name="ctcf_motif.png"/>
          <p:cNvPicPr>
            <a:picLocks noChangeAspect="1"/>
          </p:cNvPicPr>
          <p:nvPr/>
        </p:nvPicPr>
        <p:blipFill>
          <a:blip r:embed="rId3"/>
          <a:stretch>
            <a:fillRect/>
          </a:stretch>
        </p:blipFill>
        <p:spPr>
          <a:xfrm>
            <a:off x="4514852" y="4667187"/>
            <a:ext cx="419088" cy="191195"/>
          </a:xfrm>
          <a:prstGeom prst="rect">
            <a:avLst/>
          </a:prstGeom>
          <a:ln w="12700">
            <a:miter lim="400000"/>
          </a:ln>
        </p:spPr>
      </p:pic>
      <p:sp>
        <p:nvSpPr>
          <p:cNvPr id="330" name="Shape 330"/>
          <p:cNvSpPr/>
          <p:nvPr/>
        </p:nvSpPr>
        <p:spPr>
          <a:xfrm>
            <a:off x="3844401" y="3047488"/>
            <a:ext cx="4043315" cy="1889189"/>
          </a:xfrm>
          <a:custGeom>
            <a:avLst/>
            <a:gdLst/>
            <a:ahLst/>
            <a:cxnLst>
              <a:cxn ang="0">
                <a:pos x="wd2" y="hd2"/>
              </a:cxn>
              <a:cxn ang="5400000">
                <a:pos x="wd2" y="hd2"/>
              </a:cxn>
              <a:cxn ang="10800000">
                <a:pos x="wd2" y="hd2"/>
              </a:cxn>
              <a:cxn ang="16200000">
                <a:pos x="wd2" y="hd2"/>
              </a:cxn>
            </a:cxnLst>
            <a:rect l="0" t="0" r="r" b="b"/>
            <a:pathLst>
              <a:path w="20319" h="14776" extrusionOk="0">
                <a:moveTo>
                  <a:pt x="0" y="14776"/>
                </a:moveTo>
                <a:cubicBezTo>
                  <a:pt x="3500" y="-6824"/>
                  <a:pt x="21600" y="-2925"/>
                  <a:pt x="20247" y="14754"/>
                </a:cubicBezTo>
              </a:path>
            </a:pathLst>
          </a:custGeom>
          <a:ln w="50800">
            <a:solidFill>
              <a:srgbClr val="000000"/>
            </a:solidFill>
            <a:custDash>
              <a:ds d="200000" sp="200000"/>
            </a:custDash>
            <a:miter lim="400000"/>
          </a:ln>
        </p:spPr>
        <p:txBody>
          <a:bodyPr lIns="38098" tIns="38098" rIns="38098" bIns="38098" anchor="ctr"/>
          <a:lstStyle/>
          <a:p>
            <a:pPr algn="ctr" defTabSz="438114" hangingPunct="0">
              <a:buClr>
                <a:srgbClr val="000000"/>
              </a:buClr>
              <a:defRPr sz="5800">
                <a:latin typeface="Gill Sans"/>
                <a:ea typeface="Gill Sans"/>
                <a:cs typeface="Gill Sans"/>
                <a:sym typeface="Gill Sans"/>
              </a:defRPr>
            </a:pPr>
            <a:endParaRPr sz="3058" kern="0">
              <a:solidFill>
                <a:srgbClr val="000000"/>
              </a:solidFill>
              <a:latin typeface="Gill Sans"/>
              <a:cs typeface="Gill Sans"/>
              <a:sym typeface="Gill Sans"/>
            </a:endParaRPr>
          </a:p>
        </p:txBody>
      </p:sp>
      <p:sp>
        <p:nvSpPr>
          <p:cNvPr id="331" name="Shape 331"/>
          <p:cNvSpPr/>
          <p:nvPr/>
        </p:nvSpPr>
        <p:spPr>
          <a:xfrm flipV="1">
            <a:off x="5114909" y="3804874"/>
            <a:ext cx="177654" cy="321845"/>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32" name="Shape 332"/>
          <p:cNvSpPr/>
          <p:nvPr/>
        </p:nvSpPr>
        <p:spPr>
          <a:xfrm>
            <a:off x="4796452" y="4162377"/>
            <a:ext cx="732571"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enhancer</a:t>
            </a:r>
          </a:p>
        </p:txBody>
      </p:sp>
      <p:sp>
        <p:nvSpPr>
          <p:cNvPr id="333" name="Shape 333"/>
          <p:cNvSpPr/>
          <p:nvPr/>
        </p:nvSpPr>
        <p:spPr>
          <a:xfrm>
            <a:off x="1199775" y="2193794"/>
            <a:ext cx="6359212" cy="2420566"/>
          </a:xfrm>
          <a:custGeom>
            <a:avLst/>
            <a:gdLst/>
            <a:ahLst/>
            <a:cxnLst>
              <a:cxn ang="0">
                <a:pos x="wd2" y="hd2"/>
              </a:cxn>
              <a:cxn ang="5400000">
                <a:pos x="wd2" y="hd2"/>
              </a:cxn>
              <a:cxn ang="10800000">
                <a:pos x="wd2" y="hd2"/>
              </a:cxn>
              <a:cxn ang="16200000">
                <a:pos x="wd2" y="hd2"/>
              </a:cxn>
            </a:cxnLst>
            <a:rect l="0" t="0" r="r" b="b"/>
            <a:pathLst>
              <a:path w="17739" h="20764" extrusionOk="0">
                <a:moveTo>
                  <a:pt x="440" y="17661"/>
                </a:moveTo>
                <a:cubicBezTo>
                  <a:pt x="3769" y="17658"/>
                  <a:pt x="-1886" y="1182"/>
                  <a:pt x="701" y="1346"/>
                </a:cubicBezTo>
                <a:cubicBezTo>
                  <a:pt x="1087" y="1371"/>
                  <a:pt x="10296" y="1312"/>
                  <a:pt x="10584" y="1289"/>
                </a:cubicBezTo>
                <a:cubicBezTo>
                  <a:pt x="12464" y="1136"/>
                  <a:pt x="12284" y="2823"/>
                  <a:pt x="9986" y="8298"/>
                </a:cubicBezTo>
                <a:cubicBezTo>
                  <a:pt x="7688" y="13772"/>
                  <a:pt x="12486" y="10148"/>
                  <a:pt x="11443" y="13870"/>
                </a:cubicBezTo>
                <a:cubicBezTo>
                  <a:pt x="11319" y="14313"/>
                  <a:pt x="11098" y="15781"/>
                  <a:pt x="10939" y="16455"/>
                </a:cubicBezTo>
                <a:cubicBezTo>
                  <a:pt x="10154" y="19773"/>
                  <a:pt x="9725" y="7327"/>
                  <a:pt x="8132" y="15171"/>
                </a:cubicBezTo>
                <a:cubicBezTo>
                  <a:pt x="7405" y="18746"/>
                  <a:pt x="7566" y="20711"/>
                  <a:pt x="8690" y="20726"/>
                </a:cubicBezTo>
                <a:cubicBezTo>
                  <a:pt x="8871" y="20729"/>
                  <a:pt x="17164" y="20765"/>
                  <a:pt x="17235" y="20764"/>
                </a:cubicBezTo>
                <a:cubicBezTo>
                  <a:pt x="19714" y="20711"/>
                  <a:pt x="11994" y="-835"/>
                  <a:pt x="16805" y="25"/>
                </a:cubicBezTo>
              </a:path>
            </a:pathLst>
          </a:custGeom>
          <a:ln w="88900">
            <a:solidFill>
              <a:srgbClr val="000000"/>
            </a:solidFill>
            <a:miter lim="400000"/>
          </a:ln>
        </p:spPr>
        <p:txBody>
          <a:bodyPr lIns="38098" tIns="38098" rIns="38098" bIns="38098" anchor="ctr"/>
          <a:lstStyle/>
          <a:p>
            <a:pPr algn="ctr" defTabSz="438114" hangingPunct="0">
              <a:buClr>
                <a:srgbClr val="000000"/>
              </a:buClr>
              <a:defRPr sz="5800">
                <a:latin typeface="Gill Sans"/>
                <a:ea typeface="Gill Sans"/>
                <a:cs typeface="Gill Sans"/>
                <a:sym typeface="Gill Sans"/>
              </a:defRPr>
            </a:pPr>
            <a:endParaRPr sz="3058" kern="0">
              <a:solidFill>
                <a:srgbClr val="000000"/>
              </a:solidFill>
              <a:latin typeface="Gill Sans"/>
              <a:cs typeface="Gill Sans"/>
              <a:sym typeface="Gill Sans"/>
            </a:endParaRPr>
          </a:p>
        </p:txBody>
      </p:sp>
      <p:sp>
        <p:nvSpPr>
          <p:cNvPr id="334" name="Shape 334"/>
          <p:cNvSpPr/>
          <p:nvPr/>
        </p:nvSpPr>
        <p:spPr>
          <a:xfrm>
            <a:off x="1151880" y="4086179"/>
            <a:ext cx="192359"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a:t>
            </a:r>
          </a:p>
        </p:txBody>
      </p:sp>
      <p:sp>
        <p:nvSpPr>
          <p:cNvPr id="335" name="Shape 335"/>
          <p:cNvSpPr/>
          <p:nvPr/>
        </p:nvSpPr>
        <p:spPr>
          <a:xfrm>
            <a:off x="7304674" y="2028842"/>
            <a:ext cx="192359"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a:t>
            </a:r>
          </a:p>
        </p:txBody>
      </p:sp>
      <p:sp>
        <p:nvSpPr>
          <p:cNvPr id="336" name="Shape 336"/>
          <p:cNvSpPr/>
          <p:nvPr/>
        </p:nvSpPr>
        <p:spPr>
          <a:xfrm rot="18435668">
            <a:off x="5019662" y="3876635"/>
            <a:ext cx="371464" cy="152396"/>
          </a:xfrm>
          <a:prstGeom prst="rect">
            <a:avLst/>
          </a:prstGeom>
          <a:solidFill>
            <a:srgbClr val="FFFC41"/>
          </a:solidFill>
          <a:ln w="25400">
            <a:solidFill>
              <a:srgbClr val="000000"/>
            </a:solidFill>
            <a:miter lim="400000"/>
          </a:ln>
        </p:spPr>
        <p:txBody>
          <a:bodyPr lIns="28574" tIns="28574" rIns="28574" bIns="28574"/>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sp>
        <p:nvSpPr>
          <p:cNvPr id="337" name="Shape 337"/>
          <p:cNvSpPr/>
          <p:nvPr/>
        </p:nvSpPr>
        <p:spPr>
          <a:xfrm>
            <a:off x="4217384" y="4829106"/>
            <a:ext cx="1348124"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localizing element</a:t>
            </a:r>
          </a:p>
        </p:txBody>
      </p:sp>
      <p:sp>
        <p:nvSpPr>
          <p:cNvPr id="338" name="Shape 338"/>
          <p:cNvSpPr/>
          <p:nvPr/>
        </p:nvSpPr>
        <p:spPr>
          <a:xfrm rot="2747142">
            <a:off x="4500695" y="1602175"/>
            <a:ext cx="3851100" cy="5144611"/>
          </a:xfrm>
          <a:prstGeom prst="rect">
            <a:avLst/>
          </a:prstGeom>
          <a:solidFill>
            <a:srgbClr val="FFFFFF"/>
          </a:solidFill>
          <a:ln w="12700">
            <a:miter lim="400000"/>
          </a:ln>
        </p:spPr>
        <p:txBody>
          <a:bodyPr lIns="38098" tIns="38098" rIns="38098" bIns="38098" anchor="ctr"/>
          <a:lstStyle/>
          <a:p>
            <a:pPr algn="ctr" defTabSz="214295" hangingPunct="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004" kern="0">
              <a:solidFill>
                <a:srgbClr val="FFFFFF"/>
              </a:solidFill>
              <a:effectLst>
                <a:outerShdw blurRad="38100" dist="12700" dir="5400000" rotWithShape="0">
                  <a:srgbClr val="000000">
                    <a:alpha val="50000"/>
                  </a:srgbClr>
                </a:outerShdw>
              </a:effectLst>
              <a:latin typeface="Gill Sans"/>
              <a:cs typeface="Gill Sans"/>
              <a:sym typeface="Gill Sans"/>
            </a:endParaRPr>
          </a:p>
        </p:txBody>
      </p:sp>
      <p:sp>
        <p:nvSpPr>
          <p:cNvPr id="339" name="Shape 339"/>
          <p:cNvSpPr/>
          <p:nvPr/>
        </p:nvSpPr>
        <p:spPr>
          <a:xfrm>
            <a:off x="1917599" y="2345952"/>
            <a:ext cx="692493" cy="223006"/>
          </a:xfrm>
          <a:prstGeom prst="rect">
            <a:avLst/>
          </a:prstGeom>
          <a:ln w="12700">
            <a:miter lim="400000"/>
          </a:ln>
          <a:extLst>
            <a:ext uri="{C572A759-6A51-4108-AA02-DFA0A04FC94B}">
              <ma14:wrappingTextBoxFlag xmlns:ma14="http://schemas.microsoft.com/office/mac/drawingml/2011/main" xmlns="" val="1"/>
            </a:ext>
          </a:extLst>
        </p:spPr>
        <p:txBody>
          <a:bodyPr wrap="none" lIns="38098" tIns="38098" rIns="38098" bIns="38098" anchor="ctr">
            <a:spAutoFit/>
          </a:bodyPr>
          <a:lstStyle/>
          <a:p>
            <a:pPr algn="ctr" defTabSz="304775" hangingPunct="0">
              <a:defRPr sz="1800" b="1">
                <a:latin typeface="Helvetica"/>
                <a:ea typeface="Helvetica"/>
                <a:cs typeface="Helvetica"/>
                <a:sym typeface="Helvetica"/>
              </a:defRPr>
            </a:pPr>
            <a:r>
              <a:rPr sz="949" b="1" kern="0">
                <a:solidFill>
                  <a:srgbClr val="0365C0">
                    <a:hueOff val="47394"/>
                    <a:satOff val="-25753"/>
                    <a:lumOff val="-7544"/>
                  </a:srgbClr>
                </a:solidFill>
                <a:latin typeface="Helvetica"/>
                <a:sym typeface="Helvetica"/>
              </a:rPr>
              <a:t>CC</a:t>
            </a:r>
            <a:r>
              <a:rPr sz="949" b="1" kern="0">
                <a:solidFill>
                  <a:srgbClr val="DCBD23">
                    <a:hueOff val="-333990"/>
                    <a:satOff val="3917"/>
                    <a:lumOff val="-6666"/>
                  </a:srgbClr>
                </a:solidFill>
                <a:latin typeface="Helvetica"/>
                <a:sym typeface="Helvetica"/>
              </a:rPr>
              <a:t>G</a:t>
            </a:r>
            <a:r>
              <a:rPr sz="949" b="1" kern="0">
                <a:solidFill>
                  <a:srgbClr val="C82506">
                    <a:hueOff val="-176146"/>
                    <a:satOff val="3665"/>
                    <a:lumOff val="-13986"/>
                  </a:srgbClr>
                </a:solidFill>
                <a:latin typeface="Helvetica"/>
                <a:sym typeface="Helvetica"/>
              </a:rPr>
              <a:t>A</a:t>
            </a:r>
            <a:r>
              <a:rPr sz="949" b="1" kern="0">
                <a:solidFill>
                  <a:srgbClr val="0365C0">
                    <a:hueOff val="47394"/>
                    <a:satOff val="-25753"/>
                    <a:lumOff val="-7544"/>
                  </a:srgbClr>
                </a:solidFill>
                <a:latin typeface="Helvetica"/>
                <a:sym typeface="Helvetica"/>
              </a:rPr>
              <a:t>C</a:t>
            </a:r>
            <a:r>
              <a:rPr sz="949" b="1" kern="0">
                <a:solidFill>
                  <a:srgbClr val="00882B">
                    <a:hueOff val="-554920"/>
                    <a:satOff val="-21482"/>
                    <a:lumOff val="-6228"/>
                  </a:srgbClr>
                </a:solidFill>
                <a:latin typeface="Helvetica"/>
                <a:sym typeface="Helvetica"/>
              </a:rPr>
              <a:t>T</a:t>
            </a:r>
            <a:r>
              <a:rPr sz="949" b="1" kern="0">
                <a:solidFill>
                  <a:srgbClr val="DCBD23">
                    <a:hueOff val="-333990"/>
                    <a:satOff val="3917"/>
                    <a:lumOff val="-6666"/>
                  </a:srgbClr>
                </a:solidFill>
                <a:latin typeface="Helvetica"/>
                <a:sym typeface="Helvetica"/>
              </a:rPr>
              <a:t>G</a:t>
            </a:r>
          </a:p>
        </p:txBody>
      </p:sp>
      <p:sp>
        <p:nvSpPr>
          <p:cNvPr id="340" name="Shape 340"/>
          <p:cNvSpPr/>
          <p:nvPr/>
        </p:nvSpPr>
        <p:spPr>
          <a:xfrm>
            <a:off x="3828891" y="2359553"/>
            <a:ext cx="692493" cy="223006"/>
          </a:xfrm>
          <a:prstGeom prst="rect">
            <a:avLst/>
          </a:prstGeom>
          <a:ln w="12700">
            <a:miter lim="400000"/>
          </a:ln>
          <a:extLst>
            <a:ext uri="{C572A759-6A51-4108-AA02-DFA0A04FC94B}">
              <ma14:wrappingTextBoxFlag xmlns:ma14="http://schemas.microsoft.com/office/mac/drawingml/2011/main" xmlns="" val="1"/>
            </a:ext>
          </a:extLst>
        </p:spPr>
        <p:txBody>
          <a:bodyPr wrap="none" lIns="38098" tIns="38098" rIns="38098" bIns="38098" anchor="ctr">
            <a:spAutoFit/>
          </a:bodyPr>
          <a:lstStyle/>
          <a:p>
            <a:pPr algn="ctr" defTabSz="304775" hangingPunct="0">
              <a:defRPr sz="1800" b="1">
                <a:latin typeface="Helvetica"/>
                <a:ea typeface="Helvetica"/>
                <a:cs typeface="Helvetica"/>
                <a:sym typeface="Helvetica"/>
              </a:defRPr>
            </a:pPr>
            <a:r>
              <a:rPr sz="949" b="1" kern="0">
                <a:solidFill>
                  <a:srgbClr val="0365C0">
                    <a:hueOff val="47394"/>
                    <a:satOff val="-25753"/>
                    <a:lumOff val="-7544"/>
                  </a:srgbClr>
                </a:solidFill>
                <a:latin typeface="Helvetica"/>
                <a:sym typeface="Helvetica"/>
              </a:rPr>
              <a:t>CC</a:t>
            </a:r>
            <a:r>
              <a:rPr sz="949" b="1" kern="0">
                <a:solidFill>
                  <a:srgbClr val="DCBD23">
                    <a:hueOff val="-333990"/>
                    <a:satOff val="3917"/>
                    <a:lumOff val="-6666"/>
                  </a:srgbClr>
                </a:solidFill>
                <a:latin typeface="Helvetica"/>
                <a:sym typeface="Helvetica"/>
              </a:rPr>
              <a:t>G</a:t>
            </a:r>
            <a:r>
              <a:rPr sz="949" b="1" kern="0">
                <a:solidFill>
                  <a:srgbClr val="C82506">
                    <a:hueOff val="-176146"/>
                    <a:satOff val="3665"/>
                    <a:lumOff val="-13986"/>
                  </a:srgbClr>
                </a:solidFill>
                <a:latin typeface="Helvetica"/>
                <a:sym typeface="Helvetica"/>
              </a:rPr>
              <a:t>A</a:t>
            </a:r>
            <a:r>
              <a:rPr sz="949" b="1" kern="0">
                <a:solidFill>
                  <a:srgbClr val="0365C0">
                    <a:hueOff val="47394"/>
                    <a:satOff val="-25753"/>
                    <a:lumOff val="-7544"/>
                  </a:srgbClr>
                </a:solidFill>
                <a:latin typeface="Helvetica"/>
                <a:sym typeface="Helvetica"/>
              </a:rPr>
              <a:t>C</a:t>
            </a:r>
            <a:r>
              <a:rPr sz="949" b="1" kern="0">
                <a:solidFill>
                  <a:srgbClr val="00882B">
                    <a:hueOff val="-554920"/>
                    <a:satOff val="-21482"/>
                    <a:lumOff val="-6228"/>
                  </a:srgbClr>
                </a:solidFill>
                <a:latin typeface="Helvetica"/>
                <a:sym typeface="Helvetica"/>
              </a:rPr>
              <a:t>T</a:t>
            </a:r>
            <a:r>
              <a:rPr sz="949" b="1" kern="0">
                <a:solidFill>
                  <a:srgbClr val="DCBD23">
                    <a:hueOff val="-333990"/>
                    <a:satOff val="3917"/>
                    <a:lumOff val="-6666"/>
                  </a:srgbClr>
                </a:solidFill>
                <a:latin typeface="Helvetica"/>
                <a:sym typeface="Helvetica"/>
              </a:rPr>
              <a:t>G</a:t>
            </a:r>
          </a:p>
        </p:txBody>
      </p:sp>
      <p:sp>
        <p:nvSpPr>
          <p:cNvPr id="341" name="Shape 341"/>
          <p:cNvSpPr/>
          <p:nvPr/>
        </p:nvSpPr>
        <p:spPr>
          <a:xfrm>
            <a:off x="1975676" y="3086923"/>
            <a:ext cx="2278086" cy="252503"/>
          </a:xfrm>
          <a:prstGeom prst="rect">
            <a:avLst/>
          </a:prstGeom>
          <a:ln w="12700"/>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repressive compartment</a:t>
            </a:r>
          </a:p>
        </p:txBody>
      </p:sp>
      <p:sp>
        <p:nvSpPr>
          <p:cNvPr id="342" name="Shape 342"/>
          <p:cNvSpPr/>
          <p:nvPr/>
        </p:nvSpPr>
        <p:spPr>
          <a:xfrm>
            <a:off x="1544650" y="157371"/>
            <a:ext cx="6054700"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DNA 3D structure influences gene expression</a:t>
            </a:r>
          </a:p>
        </p:txBody>
      </p:sp>
      <p:sp>
        <p:nvSpPr>
          <p:cNvPr id="2" name="Slide Number Placeholder 1">
            <a:extLst>
              <a:ext uri="{FF2B5EF4-FFF2-40B4-BE49-F238E27FC236}">
                <a16:creationId xmlns:a16="http://schemas.microsoft.com/office/drawing/2014/main" id="{717D1CFF-472D-5B24-F6BD-07225F859082}"/>
              </a:ext>
            </a:extLst>
          </p:cNvPr>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41485102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p:nvPr/>
        </p:nvSpPr>
        <p:spPr>
          <a:xfrm>
            <a:off x="1658496" y="113052"/>
            <a:ext cx="5827009" cy="523454"/>
          </a:xfrm>
          <a:prstGeom prst="rect">
            <a:avLst/>
          </a:prstGeom>
          <a:ln w="12700">
            <a:miter lim="400000"/>
          </a:ln>
          <a:extLst>
            <a:ext uri="{C572A759-6A51-4108-AA02-DFA0A04FC94B}">
              <ma14:wrappingTextBoxFlag xmlns="" xmlns:ma14="http://schemas.microsoft.com/office/mac/drawingml/2011/main" val="1"/>
            </a:ext>
          </a:extLst>
        </p:spPr>
        <p:txBody>
          <a:bodyPr lIns="90413" tIns="90413" rIns="90413" bIns="90413">
            <a:spAutoFit/>
          </a:bodyPr>
          <a:lstStyle>
            <a:lvl1pPr>
              <a:defRPr sz="4200">
                <a:solidFill>
                  <a:srgbClr val="D54937"/>
                </a:solidFill>
                <a:latin typeface="Helvetica"/>
                <a:ea typeface="Helvetica"/>
                <a:cs typeface="Helvetica"/>
                <a:sym typeface="Helvetica"/>
              </a:defRPr>
            </a:lvl1pPr>
          </a:lstStyle>
          <a:p>
            <a:r>
              <a:rPr sz="2215"/>
              <a:t>Examples on one variable</a:t>
            </a:r>
          </a:p>
        </p:txBody>
      </p:sp>
      <p:sp>
        <p:nvSpPr>
          <p:cNvPr id="374" name="Shape 374"/>
          <p:cNvSpPr/>
          <p:nvPr/>
        </p:nvSpPr>
        <p:spPr>
          <a:xfrm>
            <a:off x="6355375" y="4647858"/>
            <a:ext cx="1310857" cy="216453"/>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lvl="1" algn="r">
              <a:defRPr sz="2000">
                <a:latin typeface="Helvetica"/>
                <a:ea typeface="Helvetica"/>
                <a:cs typeface="Helvetica"/>
                <a:sym typeface="Helvetica"/>
              </a:defRPr>
            </a:pPr>
            <a:r>
              <a:rPr sz="1055"/>
              <a:t>Duke stat376</a:t>
            </a:r>
          </a:p>
        </p:txBody>
      </p:sp>
      <p:pic>
        <p:nvPicPr>
          <p:cNvPr id="375" name="Screen Shot 2015-05-14 at 8.18.27 AM.png"/>
          <p:cNvPicPr>
            <a:picLocks noChangeAspect="1"/>
          </p:cNvPicPr>
          <p:nvPr/>
        </p:nvPicPr>
        <p:blipFill>
          <a:blip r:embed="rId2"/>
          <a:stretch>
            <a:fillRect/>
          </a:stretch>
        </p:blipFill>
        <p:spPr>
          <a:xfrm>
            <a:off x="2405927" y="860725"/>
            <a:ext cx="4692760" cy="3422051"/>
          </a:xfrm>
          <a:prstGeom prst="rect">
            <a:avLst/>
          </a:prstGeom>
          <a:ln w="12700">
            <a:miter lim="400000"/>
          </a:ln>
        </p:spPr>
      </p:pic>
      <p:sp>
        <p:nvSpPr>
          <p:cNvPr id="376" name="Shape 376"/>
          <p:cNvSpPr/>
          <p:nvPr/>
        </p:nvSpPr>
        <p:spPr>
          <a:xfrm>
            <a:off x="1727860" y="1611205"/>
            <a:ext cx="746598" cy="26505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600">
                <a:latin typeface="Helvetica"/>
                <a:ea typeface="Helvetica"/>
                <a:cs typeface="Helvetica"/>
                <a:sym typeface="Helvetica"/>
              </a:defRPr>
            </a:lvl1pPr>
          </a:lstStyle>
          <a:p>
            <a:r>
              <a:rPr sz="1371"/>
              <a:t>Convex: </a:t>
            </a:r>
          </a:p>
        </p:txBody>
      </p:sp>
      <p:sp>
        <p:nvSpPr>
          <p:cNvPr id="377" name="Shape 377"/>
          <p:cNvSpPr/>
          <p:nvPr/>
        </p:nvSpPr>
        <p:spPr>
          <a:xfrm>
            <a:off x="1448372" y="3223743"/>
            <a:ext cx="1041551" cy="265056"/>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600">
                <a:latin typeface="Helvetica"/>
                <a:ea typeface="Helvetica"/>
                <a:cs typeface="Helvetica"/>
                <a:sym typeface="Helvetica"/>
              </a:defRPr>
            </a:lvl1pPr>
          </a:lstStyle>
          <a:p>
            <a:r>
              <a:rPr sz="1371"/>
              <a:t>Non-convex:</a:t>
            </a:r>
          </a:p>
        </p:txBody>
      </p:sp>
      <p:sp>
        <p:nvSpPr>
          <p:cNvPr id="378" name="Shape 378"/>
          <p:cNvSpPr/>
          <p:nvPr/>
        </p:nvSpPr>
        <p:spPr>
          <a:xfrm>
            <a:off x="1408738" y="4638399"/>
            <a:ext cx="264997" cy="235373"/>
          </a:xfrm>
          <a:prstGeom prst="rect">
            <a:avLst/>
          </a:prstGeom>
          <a:ln w="12700"/>
          <a:extLst>
            <a:ext uri="{C572A759-6A51-4108-AA02-DFA0A04FC94B}">
              <ma14:wrappingTextBoxFlag xmlns="" xmlns:ma14="http://schemas.microsoft.com/office/mac/drawingml/2011/main" val="1"/>
            </a:ext>
          </a:extLst>
        </p:spPr>
        <p:txBody>
          <a:bodyPr wrap="none" lIns="20092" tIns="20092" rIns="20092" bIns="20092" anchor="ctr">
            <a:spAutoFit/>
          </a:bodyPr>
          <a:lstStyle/>
          <a:p>
            <a:pPr algn="r" defTabSz="482163">
              <a:defRPr sz="2400">
                <a:solidFill>
                  <a:srgbClr val="9B9B9B"/>
                </a:solidFill>
                <a:uFill>
                  <a:solidFill>
                    <a:srgbClr val="9B9B9B"/>
                  </a:solidFill>
                </a:uFill>
                <a:latin typeface="Arial"/>
                <a:ea typeface="Arial"/>
                <a:cs typeface="Arial"/>
                <a:sym typeface="Arial"/>
              </a:defRPr>
            </a:pPr>
            <a:fld id="{86CB4B4D-7CA3-9044-876B-883B54F8677D}" type="slidenum">
              <a:rPr sz="1266"/>
              <a:pPr algn="r" defTabSz="482163">
                <a:defRPr sz="2400">
                  <a:solidFill>
                    <a:srgbClr val="9B9B9B"/>
                  </a:solidFill>
                  <a:uFill>
                    <a:solidFill>
                      <a:srgbClr val="9B9B9B"/>
                    </a:solidFill>
                  </a:uFill>
                  <a:latin typeface="Arial"/>
                  <a:ea typeface="Arial"/>
                  <a:cs typeface="Arial"/>
                  <a:sym typeface="Arial"/>
                </a:defRPr>
              </a:pPr>
              <a:t>40</a:t>
            </a:fld>
            <a:r>
              <a:rPr sz="1266"/>
              <a:t>￼</a:t>
            </a:r>
          </a:p>
        </p:txBody>
      </p:sp>
      <p:sp>
        <p:nvSpPr>
          <p:cNvPr id="2" name="Slide Number Placeholder 1">
            <a:extLst>
              <a:ext uri="{FF2B5EF4-FFF2-40B4-BE49-F238E27FC236}">
                <a16:creationId xmlns:a16="http://schemas.microsoft.com/office/drawing/2014/main" id="{D0F45683-882B-E5A6-DF14-C26FDF5424CA}"/>
              </a:ext>
            </a:extLst>
          </p:cNvPr>
          <p:cNvSpPr>
            <a:spLocks noGrp="1"/>
          </p:cNvSpPr>
          <p:nvPr>
            <p:ph type="sldNum" sz="quarter" idx="2"/>
          </p:nvPr>
        </p:nvSpPr>
        <p:spPr/>
        <p:txBody>
          <a:bodyPr/>
          <a:lstStyle/>
          <a:p>
            <a:fld id="{86CB4B4D-7CA3-9044-876B-883B54F8677D}" type="slidenum">
              <a:rPr lang="en-US" smtClean="0"/>
              <a:t>40</a:t>
            </a:fld>
            <a:endParaRPr lang="en-US"/>
          </a:p>
        </p:txBody>
      </p:sp>
    </p:spTree>
    <p:extLst>
      <p:ext uri="{BB962C8B-B14F-4D97-AF65-F5344CB8AC3E}">
        <p14:creationId xmlns:p14="http://schemas.microsoft.com/office/powerpoint/2010/main" val="49345440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p:nvPr/>
        </p:nvSpPr>
        <p:spPr>
          <a:xfrm>
            <a:off x="1658496" y="113052"/>
            <a:ext cx="5827009" cy="523454"/>
          </a:xfrm>
          <a:prstGeom prst="rect">
            <a:avLst/>
          </a:prstGeom>
          <a:ln w="12700">
            <a:miter lim="400000"/>
          </a:ln>
          <a:extLst>
            <a:ext uri="{C572A759-6A51-4108-AA02-DFA0A04FC94B}">
              <ma14:wrappingTextBoxFlag xmlns="" xmlns:ma14="http://schemas.microsoft.com/office/mac/drawingml/2011/main" val="1"/>
            </a:ext>
          </a:extLst>
        </p:spPr>
        <p:txBody>
          <a:bodyPr lIns="90413" tIns="90413" rIns="90413" bIns="90413">
            <a:spAutoFit/>
          </a:bodyPr>
          <a:lstStyle>
            <a:lvl1pPr>
              <a:defRPr sz="4200">
                <a:solidFill>
                  <a:srgbClr val="D54937"/>
                </a:solidFill>
                <a:latin typeface="Helvetica"/>
                <a:ea typeface="Helvetica"/>
                <a:cs typeface="Helvetica"/>
                <a:sym typeface="Helvetica"/>
              </a:defRPr>
            </a:lvl1pPr>
          </a:lstStyle>
          <a:p>
            <a:r>
              <a:rPr sz="2215"/>
              <a:t>Second derivative criterion for convexity</a:t>
            </a:r>
          </a:p>
        </p:txBody>
      </p:sp>
      <p:sp>
        <p:nvSpPr>
          <p:cNvPr id="387" name="Shape 387"/>
          <p:cNvSpPr/>
          <p:nvPr/>
        </p:nvSpPr>
        <p:spPr>
          <a:xfrm>
            <a:off x="6095344" y="4696154"/>
            <a:ext cx="1543291" cy="216453"/>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lvl="1" algn="r">
              <a:defRPr sz="2000">
                <a:latin typeface="Helvetica"/>
                <a:ea typeface="Helvetica"/>
                <a:cs typeface="Helvetica"/>
                <a:sym typeface="Helvetica"/>
              </a:defRPr>
            </a:pPr>
            <a:r>
              <a:rPr sz="1055"/>
              <a:t>Stanford EE364a</a:t>
            </a:r>
          </a:p>
        </p:txBody>
      </p:sp>
      <p:sp>
        <p:nvSpPr>
          <p:cNvPr id="388" name="Shape 388"/>
          <p:cNvSpPr>
            <a:spLocks noGrp="1"/>
          </p:cNvSpPr>
          <p:nvPr>
            <p:ph type="body" idx="1"/>
          </p:nvPr>
        </p:nvSpPr>
        <p:spPr>
          <a:xfrm>
            <a:off x="426027" y="849896"/>
            <a:ext cx="8406245" cy="3071427"/>
          </a:xfrm>
          <a:prstGeom prst="rect">
            <a:avLst/>
          </a:prstGeom>
        </p:spPr>
        <p:txBody>
          <a:bodyPr anchor="t">
            <a:normAutofit/>
          </a:bodyPr>
          <a:lstStyle/>
          <a:p>
            <a:pPr>
              <a:lnSpc>
                <a:spcPct val="120000"/>
              </a:lnSpc>
              <a:spcBef>
                <a:spcPts val="0"/>
              </a:spcBef>
              <a:defRPr sz="3200">
                <a:latin typeface="Helvetica"/>
                <a:ea typeface="Helvetica"/>
                <a:cs typeface="Helvetica"/>
                <a:sym typeface="Helvetica"/>
              </a:defRPr>
            </a:pPr>
            <a:r>
              <a:rPr lang="en-US" sz="2400" dirty="0"/>
              <a:t>The function</a:t>
            </a:r>
            <a:r>
              <a:rPr sz="2400" dirty="0"/>
              <a:t> </a:t>
            </a:r>
            <a:r>
              <a:rPr sz="2400" i="1" dirty="0"/>
              <a:t>f(x)</a:t>
            </a:r>
            <a:r>
              <a:rPr sz="2400" dirty="0"/>
              <a:t> is convex if and only if</a:t>
            </a:r>
          </a:p>
        </p:txBody>
      </p:sp>
      <p:pic>
        <p:nvPicPr>
          <p:cNvPr id="389" name="pasted-image.pdf"/>
          <p:cNvPicPr>
            <a:picLocks noChangeAspect="1"/>
          </p:cNvPicPr>
          <p:nvPr/>
        </p:nvPicPr>
        <p:blipFill>
          <a:blip r:embed="rId2"/>
          <a:stretch>
            <a:fillRect/>
          </a:stretch>
        </p:blipFill>
        <p:spPr>
          <a:xfrm>
            <a:off x="3998070" y="1689483"/>
            <a:ext cx="843856" cy="535782"/>
          </a:xfrm>
          <a:prstGeom prst="rect">
            <a:avLst/>
          </a:prstGeom>
          <a:ln w="12700">
            <a:miter lim="400000"/>
          </a:ln>
        </p:spPr>
      </p:pic>
      <p:pic>
        <p:nvPicPr>
          <p:cNvPr id="390" name="Screen Shot 2015-05-13 at 9.24.59 PM.png"/>
          <p:cNvPicPr>
            <a:picLocks noChangeAspect="1"/>
          </p:cNvPicPr>
          <p:nvPr/>
        </p:nvPicPr>
        <p:blipFill>
          <a:blip r:embed="rId3"/>
          <a:stretch>
            <a:fillRect/>
          </a:stretch>
        </p:blipFill>
        <p:spPr>
          <a:xfrm>
            <a:off x="1448010" y="2525588"/>
            <a:ext cx="5827009" cy="1766261"/>
          </a:xfrm>
          <a:prstGeom prst="rect">
            <a:avLst/>
          </a:prstGeom>
          <a:ln w="12700">
            <a:miter lim="400000"/>
          </a:ln>
        </p:spPr>
      </p:pic>
      <p:sp>
        <p:nvSpPr>
          <p:cNvPr id="2" name="Slide Number Placeholder 1">
            <a:extLst>
              <a:ext uri="{FF2B5EF4-FFF2-40B4-BE49-F238E27FC236}">
                <a16:creationId xmlns:a16="http://schemas.microsoft.com/office/drawing/2014/main" id="{BD86F0BF-B303-F725-37E4-5EB721F9E328}"/>
              </a:ext>
            </a:extLst>
          </p:cNvPr>
          <p:cNvSpPr>
            <a:spLocks noGrp="1"/>
          </p:cNvSpPr>
          <p:nvPr>
            <p:ph type="sldNum" sz="quarter" idx="2"/>
          </p:nvPr>
        </p:nvSpPr>
        <p:spPr/>
        <p:txBody>
          <a:bodyPr/>
          <a:lstStyle/>
          <a:p>
            <a:fld id="{86CB4B4D-7CA3-9044-876B-883B54F8677D}" type="slidenum">
              <a:rPr lang="en-US" smtClean="0"/>
              <a:t>41</a:t>
            </a:fld>
            <a:endParaRPr lang="en-US"/>
          </a:p>
        </p:txBody>
      </p:sp>
    </p:spTree>
    <p:extLst>
      <p:ext uri="{BB962C8B-B14F-4D97-AF65-F5344CB8AC3E}">
        <p14:creationId xmlns:p14="http://schemas.microsoft.com/office/powerpoint/2010/main" val="46114053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Yes, we can we infer 3D structure from Hi-C contacts</a:t>
            </a:r>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4040"/>
          <a:stretch/>
        </p:blipFill>
        <p:spPr bwMode="auto">
          <a:xfrm>
            <a:off x="571139" y="1279072"/>
            <a:ext cx="3627009" cy="9288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669" t="7351"/>
          <a:stretch/>
        </p:blipFill>
        <p:spPr bwMode="auto">
          <a:xfrm>
            <a:off x="789214" y="3025302"/>
            <a:ext cx="1503874" cy="1542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stretch>
            <a:fillRect/>
          </a:stretch>
        </p:blipFill>
        <p:spPr>
          <a:xfrm>
            <a:off x="6294539" y="2313506"/>
            <a:ext cx="2609845" cy="2495201"/>
          </a:xfrm>
          <a:prstGeom prst="rect">
            <a:avLst/>
          </a:prstGeom>
        </p:spPr>
      </p:pic>
      <p:sp>
        <p:nvSpPr>
          <p:cNvPr id="8" name="TextBox 7"/>
          <p:cNvSpPr txBox="1"/>
          <p:nvPr/>
        </p:nvSpPr>
        <p:spPr>
          <a:xfrm>
            <a:off x="101149" y="1728730"/>
            <a:ext cx="878967" cy="584776"/>
          </a:xfrm>
          <a:prstGeom prst="rect">
            <a:avLst/>
          </a:prstGeom>
          <a:noFill/>
        </p:spPr>
        <p:txBody>
          <a:bodyPr wrap="none" rtlCol="0">
            <a:spAutoFit/>
          </a:bodyPr>
          <a:lstStyle/>
          <a:p>
            <a:r>
              <a:rPr lang="en-US" sz="3200" dirty="0"/>
              <a:t>Hi-C</a:t>
            </a:r>
          </a:p>
        </p:txBody>
      </p:sp>
      <p:sp>
        <p:nvSpPr>
          <p:cNvPr id="9" name="TextBox 8"/>
          <p:cNvSpPr txBox="1"/>
          <p:nvPr/>
        </p:nvSpPr>
        <p:spPr>
          <a:xfrm>
            <a:off x="131655" y="4516319"/>
            <a:ext cx="2313253" cy="584776"/>
          </a:xfrm>
          <a:prstGeom prst="rect">
            <a:avLst/>
          </a:prstGeom>
          <a:noFill/>
        </p:spPr>
        <p:txBody>
          <a:bodyPr wrap="none" rtlCol="0">
            <a:spAutoFit/>
          </a:bodyPr>
          <a:lstStyle/>
          <a:p>
            <a:r>
              <a:rPr lang="en-US" sz="3200" dirty="0"/>
              <a:t>Contact map</a:t>
            </a:r>
          </a:p>
        </p:txBody>
      </p:sp>
      <p:sp>
        <p:nvSpPr>
          <p:cNvPr id="10" name="TextBox 9"/>
          <p:cNvSpPr txBox="1"/>
          <p:nvPr/>
        </p:nvSpPr>
        <p:spPr>
          <a:xfrm>
            <a:off x="6316318" y="4516319"/>
            <a:ext cx="2268369" cy="584776"/>
          </a:xfrm>
          <a:prstGeom prst="rect">
            <a:avLst/>
          </a:prstGeom>
          <a:noFill/>
        </p:spPr>
        <p:txBody>
          <a:bodyPr wrap="none" rtlCol="0">
            <a:spAutoFit/>
          </a:bodyPr>
          <a:lstStyle/>
          <a:p>
            <a:r>
              <a:rPr lang="en-US" sz="3200" dirty="0"/>
              <a:t>3D structure</a:t>
            </a:r>
          </a:p>
        </p:txBody>
      </p:sp>
      <p:sp>
        <p:nvSpPr>
          <p:cNvPr id="15" name="Down Arrow 14"/>
          <p:cNvSpPr/>
          <p:nvPr/>
        </p:nvSpPr>
        <p:spPr>
          <a:xfrm>
            <a:off x="1170214" y="2313506"/>
            <a:ext cx="517072" cy="56213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 Arrow 15"/>
          <p:cNvSpPr/>
          <p:nvPr/>
        </p:nvSpPr>
        <p:spPr>
          <a:xfrm rot="10800000">
            <a:off x="2372340" y="3510643"/>
            <a:ext cx="721016" cy="5896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 Arrow 16"/>
          <p:cNvSpPr/>
          <p:nvPr/>
        </p:nvSpPr>
        <p:spPr>
          <a:xfrm rot="10800000">
            <a:off x="5560781" y="3368221"/>
            <a:ext cx="721016" cy="589643"/>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21"/>
          <p:cNvGrpSpPr/>
          <p:nvPr/>
        </p:nvGrpSpPr>
        <p:grpSpPr>
          <a:xfrm>
            <a:off x="2995497" y="3025302"/>
            <a:ext cx="2788744" cy="2075793"/>
            <a:chOff x="2995497" y="3025302"/>
            <a:chExt cx="2788744" cy="2075793"/>
          </a:xfrm>
        </p:grpSpPr>
        <p:pic>
          <p:nvPicPr>
            <p:cNvPr id="2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GlowEdges/>
                      </a14:imgEffect>
                    </a14:imgLayer>
                  </a14:imgProps>
                </a:ext>
                <a:ext uri="{28A0092B-C50C-407E-A947-70E740481C1C}">
                  <a14:useLocalDpi xmlns:a14="http://schemas.microsoft.com/office/drawing/2010/main" val="0"/>
                </a:ext>
              </a:extLst>
            </a:blip>
            <a:srcRect l="9669" t="7351"/>
            <a:stretch/>
          </p:blipFill>
          <p:spPr bwMode="auto">
            <a:xfrm>
              <a:off x="3517900" y="3025302"/>
              <a:ext cx="1503874" cy="15424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1" name="TextBox 20"/>
            <p:cNvSpPr txBox="1"/>
            <p:nvPr/>
          </p:nvSpPr>
          <p:spPr>
            <a:xfrm>
              <a:off x="2995497" y="4516319"/>
              <a:ext cx="2788744" cy="584776"/>
            </a:xfrm>
            <a:prstGeom prst="rect">
              <a:avLst/>
            </a:prstGeom>
            <a:noFill/>
          </p:spPr>
          <p:txBody>
            <a:bodyPr wrap="none" rtlCol="0">
              <a:spAutoFit/>
            </a:bodyPr>
            <a:lstStyle/>
            <a:p>
              <a:r>
                <a:rPr lang="en-US" sz="3200" dirty="0"/>
                <a:t>Distance matrix</a:t>
              </a:r>
            </a:p>
          </p:txBody>
        </p:sp>
      </p:grpSp>
      <p:sp>
        <p:nvSpPr>
          <p:cNvPr id="3" name="Slide Number Placeholder 2">
            <a:extLst>
              <a:ext uri="{FF2B5EF4-FFF2-40B4-BE49-F238E27FC236}">
                <a16:creationId xmlns:a16="http://schemas.microsoft.com/office/drawing/2014/main" id="{A93C20A6-C9D2-F6CB-DB50-D570F0B4BA10}"/>
              </a:ext>
            </a:extLst>
          </p:cNvPr>
          <p:cNvSpPr>
            <a:spLocks noGrp="1"/>
          </p:cNvSpPr>
          <p:nvPr>
            <p:ph type="sldNum" sz="quarter" idx="12"/>
          </p:nvPr>
        </p:nvSpPr>
        <p:spPr/>
        <p:txBody>
          <a:bodyPr/>
          <a:lstStyle/>
          <a:p>
            <a:fld id="{415EDC5C-A534-471E-ABDA-3917A36C80D6}" type="slidenum">
              <a:rPr lang="en-US" smtClean="0"/>
              <a:pPr/>
              <a:t>42</a:t>
            </a:fld>
            <a:endParaRPr lang="en-US"/>
          </a:p>
        </p:txBody>
      </p:sp>
    </p:spTree>
    <p:extLst>
      <p:ext uri="{BB962C8B-B14F-4D97-AF65-F5344CB8AC3E}">
        <p14:creationId xmlns:p14="http://schemas.microsoft.com/office/powerpoint/2010/main" val="5664929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p:nvPr/>
        </p:nvSpPr>
        <p:spPr>
          <a:xfrm>
            <a:off x="1544650" y="157371"/>
            <a:ext cx="6054700"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lang="en-US" sz="2215" kern="0" dirty="0"/>
              <a:t>Additional</a:t>
            </a:r>
            <a:r>
              <a:rPr sz="2215" kern="0" dirty="0"/>
              <a:t> properties of a 3D model</a:t>
            </a:r>
          </a:p>
        </p:txBody>
      </p:sp>
      <p:sp>
        <p:nvSpPr>
          <p:cNvPr id="480" name="Shape 480"/>
          <p:cNvSpPr>
            <a:spLocks noGrp="1"/>
          </p:cNvSpPr>
          <p:nvPr>
            <p:ph type="body" idx="1"/>
          </p:nvPr>
        </p:nvSpPr>
        <p:spPr>
          <a:xfrm>
            <a:off x="1507526" y="936965"/>
            <a:ext cx="5617426" cy="3738972"/>
          </a:xfrm>
          <a:prstGeom prst="rect">
            <a:avLst/>
          </a:prstGeom>
        </p:spPr>
        <p:txBody>
          <a:bodyPr lIns="26788" tIns="26788" rIns="26788" bIns="26788" anchor="ctr">
            <a:normAutofit fontScale="62500" lnSpcReduction="20000"/>
          </a:bodyPr>
          <a:lstStyle/>
          <a:p>
            <a:pPr marL="317615" indent="-183681" defTabSz="246438">
              <a:spcBef>
                <a:spcPts val="1002"/>
              </a:spcBef>
              <a:defRPr sz="2400">
                <a:latin typeface="Helvetica"/>
                <a:ea typeface="Helvetica"/>
                <a:cs typeface="Helvetica"/>
                <a:sym typeface="Helvetica"/>
              </a:defRPr>
            </a:pPr>
            <a:r>
              <a:rPr dirty="0"/>
              <a:t>All beads must lie within in the nucleus (radius ~1μm):</a:t>
            </a:r>
          </a:p>
          <a:p>
            <a:pPr marL="317615" indent="-183681" defTabSz="246438">
              <a:spcBef>
                <a:spcPts val="1002"/>
              </a:spcBef>
              <a:defRPr sz="2400">
                <a:latin typeface="Helvetica"/>
                <a:ea typeface="Helvetica"/>
                <a:cs typeface="Helvetica"/>
                <a:sym typeface="Helvetica"/>
              </a:defRPr>
            </a:pPr>
            <a:endParaRPr dirty="0"/>
          </a:p>
          <a:p>
            <a:pPr marL="317615" indent="-183681" defTabSz="246438">
              <a:spcBef>
                <a:spcPts val="1002"/>
              </a:spcBef>
              <a:defRPr sz="2400">
                <a:latin typeface="Helvetica"/>
                <a:ea typeface="Helvetica"/>
                <a:cs typeface="Helvetica"/>
                <a:sym typeface="Helvetica"/>
              </a:defRPr>
            </a:pPr>
            <a:endParaRPr dirty="0"/>
          </a:p>
          <a:p>
            <a:pPr marL="317615" indent="-183681" defTabSz="246438">
              <a:spcBef>
                <a:spcPts val="1002"/>
              </a:spcBef>
              <a:defRPr sz="2400">
                <a:latin typeface="Helvetica"/>
                <a:ea typeface="Helvetica"/>
                <a:cs typeface="Helvetica"/>
                <a:sym typeface="Helvetica"/>
              </a:defRPr>
            </a:pPr>
            <a:r>
              <a:rPr dirty="0"/>
              <a:t>Adjacent beads on a chromosome are within 66-91nm:</a:t>
            </a:r>
          </a:p>
          <a:p>
            <a:pPr marL="317615" indent="-183681" defTabSz="246438">
              <a:spcBef>
                <a:spcPts val="1002"/>
              </a:spcBef>
              <a:defRPr sz="2400">
                <a:latin typeface="Helvetica"/>
                <a:ea typeface="Helvetica"/>
                <a:cs typeface="Helvetica"/>
                <a:sym typeface="Helvetica"/>
              </a:defRPr>
            </a:pPr>
            <a:endParaRPr dirty="0"/>
          </a:p>
          <a:p>
            <a:pPr marL="317615" indent="-183681" defTabSz="246438">
              <a:spcBef>
                <a:spcPts val="1002"/>
              </a:spcBef>
              <a:defRPr sz="2400">
                <a:latin typeface="Helvetica"/>
                <a:ea typeface="Helvetica"/>
                <a:cs typeface="Helvetica"/>
                <a:sym typeface="Helvetica"/>
              </a:defRPr>
            </a:pPr>
            <a:endParaRPr dirty="0"/>
          </a:p>
          <a:p>
            <a:pPr marL="317615" indent="-183681" defTabSz="246438">
              <a:spcBef>
                <a:spcPts val="1002"/>
              </a:spcBef>
              <a:defRPr sz="2400">
                <a:latin typeface="Helvetica"/>
                <a:ea typeface="Helvetica"/>
                <a:cs typeface="Helvetica"/>
                <a:sym typeface="Helvetica"/>
              </a:defRPr>
            </a:pPr>
            <a:r>
              <a:rPr dirty="0"/>
              <a:t>Volume exclusion: Non-adjacent beads must be at least 30nm apart:</a:t>
            </a:r>
          </a:p>
          <a:p>
            <a:pPr marL="317615" indent="-183681" defTabSz="246438">
              <a:spcBef>
                <a:spcPts val="1002"/>
              </a:spcBef>
              <a:defRPr sz="2400">
                <a:latin typeface="Helvetica"/>
                <a:ea typeface="Helvetica"/>
                <a:cs typeface="Helvetica"/>
                <a:sym typeface="Helvetica"/>
              </a:defRPr>
            </a:pPr>
            <a:endParaRPr dirty="0"/>
          </a:p>
          <a:p>
            <a:pPr marL="317615" indent="-183681" defTabSz="246438">
              <a:spcBef>
                <a:spcPts val="1002"/>
              </a:spcBef>
              <a:defRPr sz="2400">
                <a:latin typeface="Helvetica"/>
                <a:ea typeface="Helvetica"/>
                <a:cs typeface="Helvetica"/>
                <a:sym typeface="Helvetica"/>
              </a:defRPr>
            </a:pPr>
            <a:endParaRPr dirty="0"/>
          </a:p>
          <a:p>
            <a:pPr marL="317615" indent="-183681" defTabSz="246438">
              <a:spcBef>
                <a:spcPts val="1002"/>
              </a:spcBef>
              <a:defRPr sz="2400">
                <a:latin typeface="Helvetica"/>
                <a:ea typeface="Helvetica"/>
                <a:cs typeface="Helvetica"/>
                <a:sym typeface="Helvetica"/>
              </a:defRPr>
            </a:pPr>
            <a:endParaRPr dirty="0"/>
          </a:p>
          <a:p>
            <a:pPr marL="317615" indent="-183681" defTabSz="246438">
              <a:spcBef>
                <a:spcPts val="1002"/>
              </a:spcBef>
              <a:defRPr sz="2400">
                <a:latin typeface="Helvetica"/>
                <a:ea typeface="Helvetica"/>
                <a:cs typeface="Helvetica"/>
                <a:sym typeface="Helvetica"/>
              </a:defRPr>
            </a:pPr>
            <a:r>
              <a:rPr dirty="0"/>
              <a:t>(Other constraints relating to chromatin crossing, nucleolus, centromeres.)</a:t>
            </a:r>
          </a:p>
        </p:txBody>
      </p:sp>
      <p:pic>
        <p:nvPicPr>
          <p:cNvPr id="481" name="pasted-image.pdf"/>
          <p:cNvPicPr>
            <a:picLocks noChangeAspect="1"/>
          </p:cNvPicPr>
          <p:nvPr/>
        </p:nvPicPr>
        <p:blipFill>
          <a:blip r:embed="rId2"/>
          <a:srcRect t="35326" b="35326"/>
          <a:stretch>
            <a:fillRect/>
          </a:stretch>
        </p:blipFill>
        <p:spPr>
          <a:xfrm>
            <a:off x="2173702" y="2450561"/>
            <a:ext cx="3552430" cy="200913"/>
          </a:xfrm>
          <a:prstGeom prst="rect">
            <a:avLst/>
          </a:prstGeom>
          <a:ln w="12700">
            <a:miter lim="400000"/>
          </a:ln>
        </p:spPr>
      </p:pic>
      <p:pic>
        <p:nvPicPr>
          <p:cNvPr id="482" name="pasted-image.pdf"/>
          <p:cNvPicPr>
            <a:picLocks noChangeAspect="1"/>
          </p:cNvPicPr>
          <p:nvPr/>
        </p:nvPicPr>
        <p:blipFill>
          <a:blip r:embed="rId2"/>
          <a:srcRect b="70653"/>
          <a:stretch>
            <a:fillRect/>
          </a:stretch>
        </p:blipFill>
        <p:spPr>
          <a:xfrm>
            <a:off x="1994154" y="1444814"/>
            <a:ext cx="4137738" cy="234016"/>
          </a:xfrm>
          <a:prstGeom prst="rect">
            <a:avLst/>
          </a:prstGeom>
          <a:ln w="12700">
            <a:miter lim="400000"/>
          </a:ln>
        </p:spPr>
      </p:pic>
      <p:pic>
        <p:nvPicPr>
          <p:cNvPr id="483" name="pasted-image.pdf"/>
          <p:cNvPicPr>
            <a:picLocks noChangeAspect="1"/>
          </p:cNvPicPr>
          <p:nvPr/>
        </p:nvPicPr>
        <p:blipFill>
          <a:blip r:embed="rId2"/>
          <a:srcRect t="70292" b="361"/>
          <a:stretch>
            <a:fillRect/>
          </a:stretch>
        </p:blipFill>
        <p:spPr>
          <a:xfrm>
            <a:off x="2114702" y="3464679"/>
            <a:ext cx="4068413" cy="230095"/>
          </a:xfrm>
          <a:prstGeom prst="rect">
            <a:avLst/>
          </a:prstGeom>
          <a:ln w="12700">
            <a:miter lim="400000"/>
          </a:ln>
        </p:spPr>
      </p:pic>
      <p:pic>
        <p:nvPicPr>
          <p:cNvPr id="484" name="pasted-image.pdf"/>
          <p:cNvPicPr>
            <a:picLocks noChangeAspect="1"/>
          </p:cNvPicPr>
          <p:nvPr/>
        </p:nvPicPr>
        <p:blipFill>
          <a:blip r:embed="rId3"/>
          <a:stretch>
            <a:fillRect/>
          </a:stretch>
        </p:blipFill>
        <p:spPr>
          <a:xfrm>
            <a:off x="6863806" y="809325"/>
            <a:ext cx="1238296" cy="1225851"/>
          </a:xfrm>
          <a:prstGeom prst="rect">
            <a:avLst/>
          </a:prstGeom>
          <a:ln w="12700">
            <a:miter lim="400000"/>
          </a:ln>
        </p:spPr>
      </p:pic>
      <p:pic>
        <p:nvPicPr>
          <p:cNvPr id="485" name="pasted-image.pdf"/>
          <p:cNvPicPr>
            <a:picLocks noChangeAspect="1"/>
          </p:cNvPicPr>
          <p:nvPr/>
        </p:nvPicPr>
        <p:blipFill>
          <a:blip r:embed="rId3"/>
          <a:srcRect l="12527" t="16193" r="54082" b="70475"/>
          <a:stretch>
            <a:fillRect/>
          </a:stretch>
        </p:blipFill>
        <p:spPr>
          <a:xfrm>
            <a:off x="6203572" y="2251693"/>
            <a:ext cx="1238245" cy="489431"/>
          </a:xfrm>
          <a:prstGeom prst="rect">
            <a:avLst/>
          </a:prstGeom>
          <a:ln w="12700">
            <a:miter lim="400000"/>
          </a:ln>
        </p:spPr>
      </p:pic>
      <p:sp>
        <p:nvSpPr>
          <p:cNvPr id="486" name="Shape 486"/>
          <p:cNvSpPr/>
          <p:nvPr/>
        </p:nvSpPr>
        <p:spPr>
          <a:xfrm flipH="1" flipV="1">
            <a:off x="6937762" y="1398114"/>
            <a:ext cx="1083379" cy="1"/>
          </a:xfrm>
          <a:prstGeom prst="line">
            <a:avLst/>
          </a:prstGeom>
          <a:ln w="101600">
            <a:solidFill>
              <a:srgbClr val="000000"/>
            </a:solidFill>
            <a:miter lim="400000"/>
            <a:headEnd type="triangle"/>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487" name="Shape 487"/>
          <p:cNvSpPr/>
          <p:nvPr/>
        </p:nvSpPr>
        <p:spPr>
          <a:xfrm flipH="1">
            <a:off x="6535535" y="2151900"/>
            <a:ext cx="574403" cy="1"/>
          </a:xfrm>
          <a:prstGeom prst="line">
            <a:avLst/>
          </a:prstGeom>
          <a:ln w="38100">
            <a:solidFill>
              <a:srgbClr val="000000"/>
            </a:solidFill>
            <a:miter lim="400000"/>
            <a:headEnd type="triangle"/>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pic>
        <p:nvPicPr>
          <p:cNvPr id="488" name="pasted-image.pdf"/>
          <p:cNvPicPr>
            <a:picLocks noChangeAspect="1"/>
          </p:cNvPicPr>
          <p:nvPr/>
        </p:nvPicPr>
        <p:blipFill>
          <a:blip r:embed="rId3"/>
          <a:srcRect l="13611" t="15693" r="50792" b="63948"/>
          <a:stretch>
            <a:fillRect/>
          </a:stretch>
        </p:blipFill>
        <p:spPr>
          <a:xfrm>
            <a:off x="5858150" y="3248675"/>
            <a:ext cx="1529056" cy="865719"/>
          </a:xfrm>
          <a:prstGeom prst="rect">
            <a:avLst/>
          </a:prstGeom>
          <a:ln w="12700">
            <a:miter lim="400000"/>
          </a:ln>
        </p:spPr>
      </p:pic>
      <p:sp>
        <p:nvSpPr>
          <p:cNvPr id="489" name="Shape 489"/>
          <p:cNvSpPr/>
          <p:nvPr/>
        </p:nvSpPr>
        <p:spPr>
          <a:xfrm flipH="1" flipV="1">
            <a:off x="6370933" y="3527274"/>
            <a:ext cx="48314" cy="322292"/>
          </a:xfrm>
          <a:prstGeom prst="line">
            <a:avLst/>
          </a:prstGeom>
          <a:ln w="19050">
            <a:solidFill>
              <a:srgbClr val="000000"/>
            </a:solidFill>
            <a:miter lim="400000"/>
            <a:headEnd type="triangle"/>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2" name="Slide Number Placeholder 1">
            <a:extLst>
              <a:ext uri="{FF2B5EF4-FFF2-40B4-BE49-F238E27FC236}">
                <a16:creationId xmlns:a16="http://schemas.microsoft.com/office/drawing/2014/main" id="{030D0F98-FAD6-156B-3608-23BF0EFC7081}"/>
              </a:ext>
            </a:extLst>
          </p:cNvPr>
          <p:cNvSpPr>
            <a:spLocks noGrp="1"/>
          </p:cNvSpPr>
          <p:nvPr>
            <p:ph type="sldNum" sz="quarter" idx="2"/>
          </p:nvPr>
        </p:nvSpPr>
        <p:spPr/>
        <p:txBody>
          <a:bodyPr/>
          <a:lstStyle/>
          <a:p>
            <a:fld id="{86CB4B4D-7CA3-9044-876B-883B54F8677D}" type="slidenum">
              <a:rPr lang="en-US" smtClean="0"/>
              <a:t>43</a:t>
            </a:fld>
            <a:endParaRPr lang="en-US"/>
          </a:p>
        </p:txBody>
      </p:sp>
    </p:spTree>
    <p:extLst>
      <p:ext uri="{BB962C8B-B14F-4D97-AF65-F5344CB8AC3E}">
        <p14:creationId xmlns:p14="http://schemas.microsoft.com/office/powerpoint/2010/main" val="414524704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835723"/>
            <a:ext cx="1522685" cy="307777"/>
          </a:xfrm>
          <a:prstGeom prst="rect">
            <a:avLst/>
          </a:prstGeom>
          <a:noFill/>
        </p:spPr>
        <p:txBody>
          <a:bodyPr wrap="none" rtlCol="0">
            <a:spAutoFit/>
          </a:bodyPr>
          <a:lstStyle/>
          <a:p>
            <a:r>
              <a:rPr lang="en-US" sz="1400" dirty="0" err="1"/>
              <a:t>Duan</a:t>
            </a:r>
            <a:r>
              <a:rPr lang="en-US" sz="1400" dirty="0"/>
              <a:t> </a:t>
            </a:r>
            <a:r>
              <a:rPr lang="en-US" sz="1400" i="1" dirty="0"/>
              <a:t>Nature </a:t>
            </a:r>
            <a:r>
              <a:rPr lang="en-US" sz="1400" dirty="0"/>
              <a:t>2010</a:t>
            </a:r>
          </a:p>
        </p:txBody>
      </p:sp>
      <p:pic>
        <p:nvPicPr>
          <p:cNvPr id="5" name="Picture 4" descr="duan2010three.pdf"/>
          <p:cNvPicPr>
            <a:picLocks noChangeAspect="1"/>
          </p:cNvPicPr>
          <p:nvPr/>
        </p:nvPicPr>
        <p:blipFill>
          <a:blip r:embed="rId3"/>
          <a:srcRect l="5618" t="74510" r="37115" b="4202"/>
          <a:stretch>
            <a:fillRect/>
          </a:stretch>
        </p:blipFill>
        <p:spPr>
          <a:xfrm>
            <a:off x="63047" y="368312"/>
            <a:ext cx="9144000" cy="4467411"/>
          </a:xfrm>
          <a:prstGeom prst="rect">
            <a:avLst/>
          </a:prstGeom>
        </p:spPr>
      </p:pic>
      <p:sp>
        <p:nvSpPr>
          <p:cNvPr id="3" name="Slide Number Placeholder 2">
            <a:extLst>
              <a:ext uri="{FF2B5EF4-FFF2-40B4-BE49-F238E27FC236}">
                <a16:creationId xmlns:a16="http://schemas.microsoft.com/office/drawing/2014/main" id="{61F802E7-3F83-2271-60F7-D8185962664B}"/>
              </a:ext>
            </a:extLst>
          </p:cNvPr>
          <p:cNvSpPr>
            <a:spLocks noGrp="1"/>
          </p:cNvSpPr>
          <p:nvPr>
            <p:ph type="sldNum" sz="quarter" idx="12"/>
          </p:nvPr>
        </p:nvSpPr>
        <p:spPr/>
        <p:txBody>
          <a:bodyPr/>
          <a:lstStyle/>
          <a:p>
            <a:fld id="{415EDC5C-A534-471E-ABDA-3917A36C80D6}" type="slidenum">
              <a:rPr lang="en-US" smtClean="0"/>
              <a:pPr/>
              <a:t>44</a:t>
            </a:fld>
            <a:endParaRPr lang="en-US"/>
          </a:p>
        </p:txBody>
      </p:sp>
    </p:spTree>
    <p:extLst>
      <p:ext uri="{BB962C8B-B14F-4D97-AF65-F5344CB8AC3E}">
        <p14:creationId xmlns:p14="http://schemas.microsoft.com/office/powerpoint/2010/main" val="649484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2793"/>
            <a:ext cx="9144000" cy="411078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81060" y="4687120"/>
            <a:ext cx="2232627" cy="369332"/>
          </a:xfrm>
          <a:prstGeom prst="rect">
            <a:avLst/>
          </a:prstGeom>
          <a:noFill/>
        </p:spPr>
        <p:txBody>
          <a:bodyPr wrap="none" rtlCol="0">
            <a:spAutoFit/>
          </a:bodyPr>
          <a:lstStyle/>
          <a:p>
            <a:r>
              <a:rPr lang="en-US" dirty="0"/>
              <a:t>0 hours post infection</a:t>
            </a:r>
          </a:p>
        </p:txBody>
      </p:sp>
      <p:sp>
        <p:nvSpPr>
          <p:cNvPr id="4" name="TextBox 3"/>
          <p:cNvSpPr txBox="1"/>
          <p:nvPr/>
        </p:nvSpPr>
        <p:spPr>
          <a:xfrm>
            <a:off x="3250733" y="4687120"/>
            <a:ext cx="2349622" cy="369332"/>
          </a:xfrm>
          <a:prstGeom prst="rect">
            <a:avLst/>
          </a:prstGeom>
          <a:noFill/>
        </p:spPr>
        <p:txBody>
          <a:bodyPr wrap="none" rtlCol="0">
            <a:spAutoFit/>
          </a:bodyPr>
          <a:lstStyle/>
          <a:p>
            <a:r>
              <a:rPr lang="en-US" dirty="0"/>
              <a:t>18 hours post infection</a:t>
            </a:r>
          </a:p>
        </p:txBody>
      </p:sp>
      <p:sp>
        <p:nvSpPr>
          <p:cNvPr id="6" name="TextBox 5"/>
          <p:cNvSpPr txBox="1"/>
          <p:nvPr/>
        </p:nvSpPr>
        <p:spPr>
          <a:xfrm>
            <a:off x="6537401" y="4687120"/>
            <a:ext cx="2349622" cy="369332"/>
          </a:xfrm>
          <a:prstGeom prst="rect">
            <a:avLst/>
          </a:prstGeom>
          <a:noFill/>
        </p:spPr>
        <p:txBody>
          <a:bodyPr wrap="none" rtlCol="0">
            <a:spAutoFit/>
          </a:bodyPr>
          <a:lstStyle/>
          <a:p>
            <a:r>
              <a:rPr lang="en-US" dirty="0"/>
              <a:t>36 hours post infection</a:t>
            </a:r>
          </a:p>
        </p:txBody>
      </p:sp>
      <p:sp>
        <p:nvSpPr>
          <p:cNvPr id="3" name="TextBox 2"/>
          <p:cNvSpPr txBox="1"/>
          <p:nvPr/>
        </p:nvSpPr>
        <p:spPr>
          <a:xfrm>
            <a:off x="0" y="0"/>
            <a:ext cx="1723549" cy="307777"/>
          </a:xfrm>
          <a:prstGeom prst="rect">
            <a:avLst/>
          </a:prstGeom>
          <a:noFill/>
        </p:spPr>
        <p:txBody>
          <a:bodyPr wrap="none" rtlCol="0">
            <a:spAutoFit/>
          </a:bodyPr>
          <a:lstStyle/>
          <a:p>
            <a:r>
              <a:rPr lang="en-US" sz="1400" dirty="0"/>
              <a:t>Ay </a:t>
            </a:r>
            <a:r>
              <a:rPr lang="en-US" sz="1400" i="1" dirty="0"/>
              <a:t>Genome Res</a:t>
            </a:r>
            <a:r>
              <a:rPr lang="en-US" sz="1400" dirty="0"/>
              <a:t> 2014</a:t>
            </a:r>
          </a:p>
        </p:txBody>
      </p:sp>
      <p:sp>
        <p:nvSpPr>
          <p:cNvPr id="7" name="Slide Number Placeholder 6">
            <a:extLst>
              <a:ext uri="{FF2B5EF4-FFF2-40B4-BE49-F238E27FC236}">
                <a16:creationId xmlns:a16="http://schemas.microsoft.com/office/drawing/2014/main" id="{D885B751-CD85-870D-3C48-19F7E5C97901}"/>
              </a:ext>
            </a:extLst>
          </p:cNvPr>
          <p:cNvSpPr>
            <a:spLocks noGrp="1"/>
          </p:cNvSpPr>
          <p:nvPr>
            <p:ph type="sldNum" sz="quarter" idx="12"/>
          </p:nvPr>
        </p:nvSpPr>
        <p:spPr/>
        <p:txBody>
          <a:bodyPr/>
          <a:lstStyle/>
          <a:p>
            <a:fld id="{415EDC5C-A534-471E-ABDA-3917A36C80D6}" type="slidenum">
              <a:rPr lang="en-US" smtClean="0"/>
              <a:pPr/>
              <a:t>45</a:t>
            </a:fld>
            <a:endParaRPr lang="en-US"/>
          </a:p>
        </p:txBody>
      </p:sp>
    </p:spTree>
    <p:extLst>
      <p:ext uri="{BB962C8B-B14F-4D97-AF65-F5344CB8AC3E}">
        <p14:creationId xmlns:p14="http://schemas.microsoft.com/office/powerpoint/2010/main" val="4294091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p:nvPr/>
        </p:nvSpPr>
        <p:spPr>
          <a:xfrm>
            <a:off x="1544650" y="23430"/>
            <a:ext cx="6054700"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Physical tethering and volume exclusion determine much of 3D structure</a:t>
            </a:r>
          </a:p>
        </p:txBody>
      </p:sp>
      <p:pic>
        <p:nvPicPr>
          <p:cNvPr id="805" name="pasted-image.pdf"/>
          <p:cNvPicPr>
            <a:picLocks noChangeAspect="1"/>
          </p:cNvPicPr>
          <p:nvPr/>
        </p:nvPicPr>
        <p:blipFill>
          <a:blip r:embed="rId2"/>
          <a:stretch>
            <a:fillRect/>
          </a:stretch>
        </p:blipFill>
        <p:spPr>
          <a:xfrm>
            <a:off x="2132837" y="949045"/>
            <a:ext cx="1446343" cy="1387548"/>
          </a:xfrm>
          <a:prstGeom prst="rect">
            <a:avLst/>
          </a:prstGeom>
          <a:ln w="12700">
            <a:miter lim="400000"/>
          </a:ln>
        </p:spPr>
      </p:pic>
      <p:pic>
        <p:nvPicPr>
          <p:cNvPr id="806" name="pasted-image.gif"/>
          <p:cNvPicPr>
            <a:picLocks noChangeAspect="1"/>
          </p:cNvPicPr>
          <p:nvPr/>
        </p:nvPicPr>
        <p:blipFill>
          <a:blip r:embed="rId3"/>
          <a:srcRect t="70300" r="49533"/>
          <a:stretch>
            <a:fillRect/>
          </a:stretch>
        </p:blipFill>
        <p:spPr>
          <a:xfrm>
            <a:off x="4978759" y="3199193"/>
            <a:ext cx="1452197" cy="1397874"/>
          </a:xfrm>
          <a:prstGeom prst="rect">
            <a:avLst/>
          </a:prstGeom>
          <a:ln w="12700">
            <a:miter lim="400000"/>
          </a:ln>
        </p:spPr>
      </p:pic>
      <p:pic>
        <p:nvPicPr>
          <p:cNvPr id="807" name="pasted-image.gif"/>
          <p:cNvPicPr>
            <a:picLocks noChangeAspect="1"/>
          </p:cNvPicPr>
          <p:nvPr/>
        </p:nvPicPr>
        <p:blipFill>
          <a:blip r:embed="rId3"/>
          <a:srcRect l="50505" t="70300"/>
          <a:stretch>
            <a:fillRect/>
          </a:stretch>
        </p:blipFill>
        <p:spPr>
          <a:xfrm>
            <a:off x="2086255" y="3211283"/>
            <a:ext cx="1413773" cy="1387601"/>
          </a:xfrm>
          <a:prstGeom prst="rect">
            <a:avLst/>
          </a:prstGeom>
          <a:ln w="12700">
            <a:miter lim="400000"/>
          </a:ln>
        </p:spPr>
      </p:pic>
      <p:sp>
        <p:nvSpPr>
          <p:cNvPr id="808" name="Shape 808"/>
          <p:cNvSpPr/>
          <p:nvPr/>
        </p:nvSpPr>
        <p:spPr>
          <a:xfrm>
            <a:off x="2225394" y="2272540"/>
            <a:ext cx="1102864"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a:solidFill>
                  <a:srgbClr val="000000"/>
                </a:solidFill>
              </a:rPr>
              <a:t>Real yeast cells</a:t>
            </a:r>
          </a:p>
        </p:txBody>
      </p:sp>
      <p:sp>
        <p:nvSpPr>
          <p:cNvPr id="809" name="Shape 809"/>
          <p:cNvSpPr/>
          <p:nvPr/>
        </p:nvSpPr>
        <p:spPr>
          <a:xfrm flipH="1">
            <a:off x="2793117" y="2543140"/>
            <a:ext cx="1" cy="645335"/>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10" name="Shape 810"/>
          <p:cNvSpPr/>
          <p:nvPr/>
        </p:nvSpPr>
        <p:spPr>
          <a:xfrm>
            <a:off x="2861615" y="2623476"/>
            <a:ext cx="355865"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a:solidFill>
                  <a:srgbClr val="000000"/>
                </a:solidFill>
              </a:rPr>
              <a:t>Hi-C</a:t>
            </a:r>
          </a:p>
        </p:txBody>
      </p:sp>
      <p:sp>
        <p:nvSpPr>
          <p:cNvPr id="811" name="Shape 811"/>
          <p:cNvSpPr/>
          <p:nvPr/>
        </p:nvSpPr>
        <p:spPr>
          <a:xfrm>
            <a:off x="2305758" y="4621640"/>
            <a:ext cx="1019508"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a:solidFill>
                  <a:srgbClr val="000000"/>
                </a:solidFill>
              </a:rPr>
              <a:t>Contact matrix</a:t>
            </a:r>
          </a:p>
        </p:txBody>
      </p:sp>
      <p:sp>
        <p:nvSpPr>
          <p:cNvPr id="812" name="Shape 812"/>
          <p:cNvSpPr/>
          <p:nvPr/>
        </p:nvSpPr>
        <p:spPr>
          <a:xfrm>
            <a:off x="4857338" y="846066"/>
            <a:ext cx="1932258" cy="950258"/>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p>
            <a:pPr defTabSz="482163" hangingPunct="0">
              <a:buClr>
                <a:srgbClr val="000000"/>
              </a:buClr>
              <a:defRPr sz="2200">
                <a:uFill>
                  <a:solidFill>
                    <a:srgbClr val="000000"/>
                  </a:solidFill>
                </a:uFill>
                <a:latin typeface="Arial"/>
                <a:ea typeface="Arial"/>
                <a:cs typeface="Arial"/>
                <a:sym typeface="Arial"/>
              </a:defRPr>
            </a:pPr>
            <a:r>
              <a:rPr sz="1160" kern="0">
                <a:solidFill>
                  <a:srgbClr val="000000"/>
                </a:solidFill>
                <a:uFill>
                  <a:solidFill>
                    <a:srgbClr val="000000"/>
                  </a:solidFill>
                </a:uFill>
                <a:latin typeface="Arial"/>
                <a:cs typeface="Arial"/>
                <a:sym typeface="Arial"/>
              </a:rPr>
              <a:t>Small set of constraints:</a:t>
            </a:r>
          </a:p>
          <a:p>
            <a:pPr marL="143235" indent="-143235" defTabSz="482163" hangingPunct="0">
              <a:buSzPct val="75000"/>
              <a:buFontTx/>
              <a:buChar char="-"/>
              <a:defRPr sz="2200">
                <a:uFill>
                  <a:solidFill>
                    <a:srgbClr val="000000"/>
                  </a:solidFill>
                </a:uFill>
                <a:latin typeface="Arial"/>
                <a:ea typeface="Arial"/>
                <a:cs typeface="Arial"/>
                <a:sym typeface="Arial"/>
              </a:defRPr>
            </a:pPr>
            <a:r>
              <a:rPr sz="1160" kern="0">
                <a:solidFill>
                  <a:srgbClr val="000000"/>
                </a:solidFill>
                <a:uFill>
                  <a:solidFill>
                    <a:srgbClr val="000000"/>
                  </a:solidFill>
                </a:uFill>
                <a:latin typeface="Arial"/>
                <a:cs typeface="Arial"/>
                <a:sym typeface="Arial"/>
              </a:rPr>
              <a:t>Volume exclusion</a:t>
            </a:r>
          </a:p>
          <a:p>
            <a:pPr marL="143235" indent="-143235" defTabSz="482163" hangingPunct="0">
              <a:buSzPct val="75000"/>
              <a:buFontTx/>
              <a:buChar char="-"/>
              <a:defRPr sz="2200">
                <a:uFill>
                  <a:solidFill>
                    <a:srgbClr val="000000"/>
                  </a:solidFill>
                </a:uFill>
                <a:latin typeface="Arial"/>
                <a:ea typeface="Arial"/>
                <a:cs typeface="Arial"/>
                <a:sym typeface="Arial"/>
              </a:defRPr>
            </a:pPr>
            <a:r>
              <a:rPr sz="1160" kern="0">
                <a:solidFill>
                  <a:srgbClr val="000000"/>
                </a:solidFill>
                <a:uFill>
                  <a:solidFill>
                    <a:srgbClr val="000000"/>
                  </a:solidFill>
                </a:uFill>
                <a:latin typeface="Arial"/>
                <a:cs typeface="Arial"/>
                <a:sym typeface="Arial"/>
              </a:rPr>
              <a:t>Centromeres lie at SPB</a:t>
            </a:r>
          </a:p>
          <a:p>
            <a:pPr marL="143235" indent="-143235" defTabSz="482163" hangingPunct="0">
              <a:buSzPct val="75000"/>
              <a:buFontTx/>
              <a:buChar char="-"/>
              <a:defRPr sz="2200">
                <a:uFill>
                  <a:solidFill>
                    <a:srgbClr val="000000"/>
                  </a:solidFill>
                </a:uFill>
                <a:latin typeface="Arial"/>
                <a:ea typeface="Arial"/>
                <a:cs typeface="Arial"/>
                <a:sym typeface="Arial"/>
              </a:defRPr>
            </a:pPr>
            <a:r>
              <a:rPr sz="1160" kern="0">
                <a:solidFill>
                  <a:srgbClr val="000000"/>
                </a:solidFill>
                <a:uFill>
                  <a:solidFill>
                    <a:srgbClr val="000000"/>
                  </a:solidFill>
                </a:uFill>
                <a:latin typeface="Arial"/>
                <a:cs typeface="Arial"/>
                <a:sym typeface="Arial"/>
              </a:rPr>
              <a:t>Telomeres lie at periphery</a:t>
            </a:r>
          </a:p>
          <a:p>
            <a:pPr marL="143235" indent="-143235" defTabSz="482163" hangingPunct="0">
              <a:buSzPct val="75000"/>
              <a:buFontTx/>
              <a:buChar char="-"/>
              <a:defRPr sz="2200">
                <a:uFill>
                  <a:solidFill>
                    <a:srgbClr val="000000"/>
                  </a:solidFill>
                </a:uFill>
                <a:latin typeface="Arial"/>
                <a:ea typeface="Arial"/>
                <a:cs typeface="Arial"/>
                <a:sym typeface="Arial"/>
              </a:defRPr>
            </a:pPr>
            <a:r>
              <a:rPr sz="1160" kern="0">
                <a:solidFill>
                  <a:srgbClr val="000000"/>
                </a:solidFill>
                <a:uFill>
                  <a:solidFill>
                    <a:srgbClr val="000000"/>
                  </a:solidFill>
                </a:uFill>
                <a:latin typeface="Arial"/>
                <a:cs typeface="Arial"/>
                <a:sym typeface="Arial"/>
              </a:rPr>
              <a:t>rRNA lies in nucleolus</a:t>
            </a:r>
          </a:p>
        </p:txBody>
      </p:sp>
      <p:sp>
        <p:nvSpPr>
          <p:cNvPr id="813" name="Shape 813"/>
          <p:cNvSpPr/>
          <p:nvPr/>
        </p:nvSpPr>
        <p:spPr>
          <a:xfrm>
            <a:off x="5704276" y="1808092"/>
            <a:ext cx="1" cy="321717"/>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14" name="Shape 814"/>
          <p:cNvSpPr/>
          <p:nvPr/>
        </p:nvSpPr>
        <p:spPr>
          <a:xfrm>
            <a:off x="6038075" y="1845055"/>
            <a:ext cx="1335300"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a:solidFill>
                  <a:srgbClr val="000000"/>
                </a:solidFill>
              </a:rPr>
              <a:t>Simulate structures</a:t>
            </a:r>
          </a:p>
        </p:txBody>
      </p:sp>
      <p:pic>
        <p:nvPicPr>
          <p:cNvPr id="815" name="pasted-image.pdf"/>
          <p:cNvPicPr>
            <a:picLocks noChangeAspect="1"/>
          </p:cNvPicPr>
          <p:nvPr/>
        </p:nvPicPr>
        <p:blipFill>
          <a:blip r:embed="rId2"/>
          <a:stretch>
            <a:fillRect/>
          </a:stretch>
        </p:blipFill>
        <p:spPr>
          <a:xfrm>
            <a:off x="4898784" y="2084214"/>
            <a:ext cx="667962" cy="640809"/>
          </a:xfrm>
          <a:prstGeom prst="rect">
            <a:avLst/>
          </a:prstGeom>
          <a:ln w="12700">
            <a:miter lim="400000"/>
          </a:ln>
        </p:spPr>
      </p:pic>
      <p:pic>
        <p:nvPicPr>
          <p:cNvPr id="816" name="pasted-image.pdf"/>
          <p:cNvPicPr>
            <a:picLocks noChangeAspect="1"/>
          </p:cNvPicPr>
          <p:nvPr/>
        </p:nvPicPr>
        <p:blipFill>
          <a:blip r:embed="rId2"/>
          <a:stretch>
            <a:fillRect/>
          </a:stretch>
        </p:blipFill>
        <p:spPr>
          <a:xfrm>
            <a:off x="5421155" y="2277125"/>
            <a:ext cx="667962" cy="640810"/>
          </a:xfrm>
          <a:prstGeom prst="rect">
            <a:avLst/>
          </a:prstGeom>
          <a:ln w="12700">
            <a:miter lim="400000"/>
          </a:ln>
        </p:spPr>
      </p:pic>
      <p:pic>
        <p:nvPicPr>
          <p:cNvPr id="817" name="pasted-image.pdf"/>
          <p:cNvPicPr>
            <a:picLocks noChangeAspect="1"/>
          </p:cNvPicPr>
          <p:nvPr/>
        </p:nvPicPr>
        <p:blipFill>
          <a:blip r:embed="rId2"/>
          <a:stretch>
            <a:fillRect/>
          </a:stretch>
        </p:blipFill>
        <p:spPr>
          <a:xfrm>
            <a:off x="5789493" y="2084214"/>
            <a:ext cx="667962" cy="640809"/>
          </a:xfrm>
          <a:prstGeom prst="rect">
            <a:avLst/>
          </a:prstGeom>
          <a:ln w="12700">
            <a:miter lim="400000"/>
          </a:ln>
        </p:spPr>
      </p:pic>
      <p:sp>
        <p:nvSpPr>
          <p:cNvPr id="818" name="Shape 818"/>
          <p:cNvSpPr/>
          <p:nvPr/>
        </p:nvSpPr>
        <p:spPr>
          <a:xfrm flipH="1">
            <a:off x="3715249" y="3898118"/>
            <a:ext cx="1047466" cy="1"/>
          </a:xfrm>
          <a:prstGeom prst="line">
            <a:avLst/>
          </a:prstGeom>
          <a:ln w="50800">
            <a:solidFill>
              <a:srgbClr val="000000"/>
            </a:solidFill>
            <a:miter lim="400000"/>
            <a:headEnd type="triangle"/>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19" name="Shape 819"/>
          <p:cNvSpPr/>
          <p:nvPr/>
        </p:nvSpPr>
        <p:spPr>
          <a:xfrm>
            <a:off x="6038075" y="2963465"/>
            <a:ext cx="1394611"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dirty="0">
                <a:solidFill>
                  <a:srgbClr val="000000"/>
                </a:solidFill>
              </a:rPr>
              <a:t>Simulate Hi-C reads</a:t>
            </a:r>
          </a:p>
        </p:txBody>
      </p:sp>
      <p:sp>
        <p:nvSpPr>
          <p:cNvPr id="820" name="Shape 820"/>
          <p:cNvSpPr/>
          <p:nvPr/>
        </p:nvSpPr>
        <p:spPr>
          <a:xfrm>
            <a:off x="5760531" y="2926501"/>
            <a:ext cx="1" cy="321717"/>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21" name="Shape 821"/>
          <p:cNvSpPr/>
          <p:nvPr/>
        </p:nvSpPr>
        <p:spPr>
          <a:xfrm>
            <a:off x="3654651" y="3624884"/>
            <a:ext cx="1293622"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a:solidFill>
                  <a:srgbClr val="000000"/>
                </a:solidFill>
              </a:rPr>
              <a:t>Correlation = 0.94 </a:t>
            </a:r>
          </a:p>
        </p:txBody>
      </p:sp>
      <p:sp>
        <p:nvSpPr>
          <p:cNvPr id="822" name="Shape 822"/>
          <p:cNvSpPr/>
          <p:nvPr/>
        </p:nvSpPr>
        <p:spPr>
          <a:xfrm>
            <a:off x="4986333" y="4626292"/>
            <a:ext cx="1692769"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a:solidFill>
                  <a:srgbClr val="000000"/>
                </a:solidFill>
              </a:rPr>
              <a:t>Simulated contact matrix</a:t>
            </a:r>
          </a:p>
        </p:txBody>
      </p:sp>
      <p:sp>
        <p:nvSpPr>
          <p:cNvPr id="823" name="Shape 823"/>
          <p:cNvSpPr/>
          <p:nvPr/>
        </p:nvSpPr>
        <p:spPr>
          <a:xfrm>
            <a:off x="3181474" y="4863147"/>
            <a:ext cx="4590910" cy="223006"/>
          </a:xfrm>
          <a:prstGeom prst="rect">
            <a:avLst/>
          </a:prstGeom>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algn="r" defTabSz="304775" hangingPunct="0">
              <a:defRPr sz="1800">
                <a:latin typeface="Helvetica"/>
                <a:ea typeface="Helvetica"/>
                <a:cs typeface="Helvetica"/>
                <a:sym typeface="Helvetica"/>
              </a:defRPr>
            </a:pPr>
            <a:r>
              <a:rPr sz="949" kern="0">
                <a:solidFill>
                  <a:srgbClr val="000000"/>
                </a:solidFill>
                <a:latin typeface="Helvetica"/>
                <a:sym typeface="Helvetica"/>
              </a:rPr>
              <a:t>Tjong et al. </a:t>
            </a:r>
            <a:r>
              <a:rPr sz="949" i="1" kern="0">
                <a:solidFill>
                  <a:srgbClr val="000000"/>
                </a:solidFill>
                <a:latin typeface="Helvetica"/>
                <a:sym typeface="Helvetica"/>
              </a:rPr>
              <a:t>Genome Research</a:t>
            </a:r>
            <a:r>
              <a:rPr sz="949" kern="0">
                <a:solidFill>
                  <a:srgbClr val="000000"/>
                </a:solidFill>
                <a:latin typeface="Helvetica"/>
                <a:sym typeface="Helvetica"/>
              </a:rPr>
              <a:t>, 2012</a:t>
            </a:r>
          </a:p>
        </p:txBody>
      </p:sp>
      <p:sp>
        <p:nvSpPr>
          <p:cNvPr id="2" name="Slide Number Placeholder 1">
            <a:extLst>
              <a:ext uri="{FF2B5EF4-FFF2-40B4-BE49-F238E27FC236}">
                <a16:creationId xmlns:a16="http://schemas.microsoft.com/office/drawing/2014/main" id="{A628A09F-3B18-50D9-1A80-12064E6EB8DC}"/>
              </a:ext>
            </a:extLst>
          </p:cNvPr>
          <p:cNvSpPr>
            <a:spLocks noGrp="1"/>
          </p:cNvSpPr>
          <p:nvPr>
            <p:ph type="sldNum" sz="quarter" idx="2"/>
          </p:nvPr>
        </p:nvSpPr>
        <p:spPr/>
        <p:txBody>
          <a:bodyPr/>
          <a:lstStyle/>
          <a:p>
            <a:fld id="{86CB4B4D-7CA3-9044-876B-883B54F8677D}" type="slidenum">
              <a:rPr lang="en-US" smtClean="0"/>
              <a:t>46</a:t>
            </a:fld>
            <a:endParaRPr lang="en-US"/>
          </a:p>
        </p:txBody>
      </p:sp>
    </p:spTree>
    <p:extLst>
      <p:ext uri="{BB962C8B-B14F-4D97-AF65-F5344CB8AC3E}">
        <p14:creationId xmlns:p14="http://schemas.microsoft.com/office/powerpoint/2010/main" val="2681947531"/>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D6DF1-813E-FA43-9621-270DD4507C32}"/>
              </a:ext>
            </a:extLst>
          </p:cNvPr>
          <p:cNvSpPr>
            <a:spLocks noGrp="1"/>
          </p:cNvSpPr>
          <p:nvPr>
            <p:ph type="title"/>
          </p:nvPr>
        </p:nvSpPr>
        <p:spPr/>
        <p:txBody>
          <a:bodyPr>
            <a:normAutofit/>
          </a:bodyPr>
          <a:lstStyle/>
          <a:p>
            <a:r>
              <a:rPr lang="en-US" dirty="0"/>
              <a:t>Other considerations in 3D modeling</a:t>
            </a:r>
          </a:p>
        </p:txBody>
      </p:sp>
      <p:sp>
        <p:nvSpPr>
          <p:cNvPr id="618" name="Shape 618"/>
          <p:cNvSpPr>
            <a:spLocks noGrp="1"/>
          </p:cNvSpPr>
          <p:nvPr>
            <p:ph type="body" idx="1"/>
          </p:nvPr>
        </p:nvSpPr>
        <p:spPr>
          <a:prstGeom prst="rect">
            <a:avLst/>
          </a:prstGeom>
        </p:spPr>
        <p:txBody>
          <a:bodyPr lIns="26788" tIns="26788" rIns="26788" bIns="26788" anchor="ctr">
            <a:normAutofit/>
          </a:bodyPr>
          <a:lstStyle/>
          <a:p>
            <a:pPr marL="397019" indent="-229601">
              <a:spcBef>
                <a:spcPts val="1266"/>
              </a:spcBef>
              <a:defRPr sz="3000">
                <a:latin typeface="Helvetica"/>
                <a:ea typeface="Helvetica"/>
                <a:cs typeface="Helvetica"/>
                <a:sym typeface="Helvetica"/>
              </a:defRPr>
            </a:pPr>
            <a:r>
              <a:rPr dirty="0"/>
              <a:t>Model the uncertainty in Hi-C read counts.</a:t>
            </a:r>
          </a:p>
          <a:p>
            <a:pPr marL="397019" indent="-229601">
              <a:spcBef>
                <a:spcPts val="1266"/>
              </a:spcBef>
              <a:defRPr sz="3000">
                <a:latin typeface="Helvetica"/>
                <a:ea typeface="Helvetica"/>
                <a:cs typeface="Helvetica"/>
                <a:sym typeface="Helvetica"/>
              </a:defRPr>
            </a:pPr>
            <a:r>
              <a:rPr dirty="0"/>
              <a:t>Assume only that read counts decrease with distance, not an explicit distance function.</a:t>
            </a:r>
          </a:p>
          <a:p>
            <a:pPr marL="397019" indent="-229601">
              <a:spcBef>
                <a:spcPts val="1266"/>
              </a:spcBef>
              <a:defRPr sz="3000">
                <a:latin typeface="Helvetica"/>
                <a:ea typeface="Helvetica"/>
                <a:cs typeface="Helvetica"/>
                <a:sym typeface="Helvetica"/>
              </a:defRPr>
            </a:pPr>
            <a:r>
              <a:rPr dirty="0"/>
              <a:t>Model an ensemble of structures.</a:t>
            </a:r>
          </a:p>
          <a:p>
            <a:pPr marL="397019" indent="-229601">
              <a:spcBef>
                <a:spcPts val="1266"/>
              </a:spcBef>
              <a:defRPr sz="3000">
                <a:latin typeface="Helvetica"/>
                <a:ea typeface="Helvetica"/>
                <a:cs typeface="Helvetica"/>
                <a:sym typeface="Helvetica"/>
              </a:defRPr>
            </a:pPr>
            <a:r>
              <a:rPr dirty="0"/>
              <a:t>Handle diploid genomes.</a:t>
            </a:r>
          </a:p>
        </p:txBody>
      </p:sp>
      <p:sp>
        <p:nvSpPr>
          <p:cNvPr id="3" name="Slide Number Placeholder 2">
            <a:extLst>
              <a:ext uri="{FF2B5EF4-FFF2-40B4-BE49-F238E27FC236}">
                <a16:creationId xmlns:a16="http://schemas.microsoft.com/office/drawing/2014/main" id="{35308CDF-FA11-7383-B660-7BB6395BF0BB}"/>
              </a:ext>
            </a:extLst>
          </p:cNvPr>
          <p:cNvSpPr>
            <a:spLocks noGrp="1"/>
          </p:cNvSpPr>
          <p:nvPr>
            <p:ph type="sldNum" sz="quarter" idx="2"/>
          </p:nvPr>
        </p:nvSpPr>
        <p:spPr/>
        <p:txBody>
          <a:bodyPr/>
          <a:lstStyle/>
          <a:p>
            <a:fld id="{86CB4B4D-7CA3-9044-876B-883B54F8677D}" type="slidenum">
              <a:rPr lang="en-US" smtClean="0"/>
              <a:t>47</a:t>
            </a:fld>
            <a:endParaRPr lang="en-US"/>
          </a:p>
        </p:txBody>
      </p:sp>
    </p:spTree>
    <p:extLst>
      <p:ext uri="{BB962C8B-B14F-4D97-AF65-F5344CB8AC3E}">
        <p14:creationId xmlns:p14="http://schemas.microsoft.com/office/powerpoint/2010/main" val="2035325910"/>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Shape 620"/>
          <p:cNvSpPr/>
          <p:nvPr/>
        </p:nvSpPr>
        <p:spPr>
          <a:xfrm>
            <a:off x="1728823" y="378463"/>
            <a:ext cx="5826831"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lang="en-US" sz="2215" kern="0" dirty="0"/>
              <a:t>Outline</a:t>
            </a:r>
            <a:endParaRPr sz="2215" kern="0" dirty="0"/>
          </a:p>
        </p:txBody>
      </p:sp>
      <p:sp>
        <p:nvSpPr>
          <p:cNvPr id="621" name="Shape 621"/>
          <p:cNvSpPr>
            <a:spLocks noGrp="1"/>
          </p:cNvSpPr>
          <p:nvPr>
            <p:ph type="body" idx="1"/>
          </p:nvPr>
        </p:nvSpPr>
        <p:spPr>
          <a:xfrm>
            <a:off x="1715624" y="1484674"/>
            <a:ext cx="5853232" cy="2678127"/>
          </a:xfrm>
          <a:prstGeom prst="rect">
            <a:avLst/>
          </a:prstGeom>
        </p:spPr>
        <p:txBody>
          <a:bodyPr anchor="t">
            <a:normAutofit fontScale="92500"/>
          </a:bodyPr>
          <a:lstStyle/>
          <a:p>
            <a:pPr>
              <a:lnSpc>
                <a:spcPct val="120000"/>
              </a:lnSpc>
              <a:spcBef>
                <a:spcPts val="0"/>
              </a:spcBef>
              <a:defRPr sz="3200">
                <a:latin typeface="Helvetica"/>
                <a:ea typeface="Helvetica"/>
                <a:cs typeface="Helvetica"/>
                <a:sym typeface="Helvetica"/>
              </a:defRPr>
            </a:pPr>
            <a:r>
              <a:rPr dirty="0"/>
              <a:t>3C-based assays of chromatin conformation</a:t>
            </a:r>
          </a:p>
          <a:p>
            <a:pPr>
              <a:lnSpc>
                <a:spcPct val="120000"/>
              </a:lnSpc>
              <a:spcBef>
                <a:spcPts val="0"/>
              </a:spcBef>
              <a:defRPr sz="3200">
                <a:latin typeface="Helvetica"/>
                <a:ea typeface="Helvetica"/>
                <a:cs typeface="Helvetica"/>
                <a:sym typeface="Helvetica"/>
              </a:defRPr>
            </a:pPr>
            <a:r>
              <a:rPr dirty="0"/>
              <a:t>3D structure inference</a:t>
            </a:r>
          </a:p>
          <a:p>
            <a:pPr>
              <a:lnSpc>
                <a:spcPct val="120000"/>
              </a:lnSpc>
              <a:spcBef>
                <a:spcPts val="0"/>
              </a:spcBef>
              <a:defRPr sz="3200">
                <a:latin typeface="Helvetica"/>
                <a:ea typeface="Helvetica"/>
                <a:cs typeface="Helvetica"/>
                <a:sym typeface="Helvetica"/>
              </a:defRPr>
            </a:pPr>
            <a:r>
              <a:rPr dirty="0"/>
              <a:t>Uses for 3D structure and Hi-C</a:t>
            </a:r>
          </a:p>
        </p:txBody>
      </p:sp>
      <p:sp>
        <p:nvSpPr>
          <p:cNvPr id="2" name="Slide Number Placeholder 1">
            <a:extLst>
              <a:ext uri="{FF2B5EF4-FFF2-40B4-BE49-F238E27FC236}">
                <a16:creationId xmlns:a16="http://schemas.microsoft.com/office/drawing/2014/main" id="{A8FD5659-3C29-3797-5DB4-12746ACA3822}"/>
              </a:ext>
            </a:extLst>
          </p:cNvPr>
          <p:cNvSpPr>
            <a:spLocks noGrp="1"/>
          </p:cNvSpPr>
          <p:nvPr>
            <p:ph type="sldNum" sz="quarter" idx="2"/>
          </p:nvPr>
        </p:nvSpPr>
        <p:spPr/>
        <p:txBody>
          <a:bodyPr/>
          <a:lstStyle/>
          <a:p>
            <a:fld id="{86CB4B4D-7CA3-9044-876B-883B54F8677D}" type="slidenum">
              <a:rPr lang="en-US" smtClean="0"/>
              <a:t>48</a:t>
            </a:fld>
            <a:endParaRPr lang="en-US"/>
          </a:p>
        </p:txBody>
      </p:sp>
    </p:spTree>
    <p:extLst>
      <p:ext uri="{BB962C8B-B14F-4D97-AF65-F5344CB8AC3E}">
        <p14:creationId xmlns:p14="http://schemas.microsoft.com/office/powerpoint/2010/main" val="2138247251"/>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Shape 628"/>
          <p:cNvSpPr/>
          <p:nvPr/>
        </p:nvSpPr>
        <p:spPr>
          <a:xfrm>
            <a:off x="1544650" y="90400"/>
            <a:ext cx="6054700"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Removing factorizable effects controls for biases in Hi-C</a:t>
            </a:r>
          </a:p>
        </p:txBody>
      </p:sp>
      <p:grpSp>
        <p:nvGrpSpPr>
          <p:cNvPr id="631" name="Group 631"/>
          <p:cNvGrpSpPr/>
          <p:nvPr/>
        </p:nvGrpSpPr>
        <p:grpSpPr>
          <a:xfrm>
            <a:off x="1919553" y="1920056"/>
            <a:ext cx="2299669" cy="2561138"/>
            <a:chOff x="0" y="0"/>
            <a:chExt cx="4360985" cy="4856823"/>
          </a:xfrm>
        </p:grpSpPr>
        <p:pic>
          <p:nvPicPr>
            <p:cNvPr id="629" name="pasted-image.jpg"/>
            <p:cNvPicPr>
              <a:picLocks noChangeAspect="1"/>
            </p:cNvPicPr>
            <p:nvPr/>
          </p:nvPicPr>
          <p:blipFill>
            <a:blip r:embed="rId2"/>
            <a:srcRect l="39230" t="30130" r="44387" b="49184"/>
            <a:stretch>
              <a:fillRect/>
            </a:stretch>
          </p:blipFill>
          <p:spPr>
            <a:xfrm>
              <a:off x="0" y="0"/>
              <a:ext cx="4360986" cy="4237721"/>
            </a:xfrm>
            <a:prstGeom prst="rect">
              <a:avLst/>
            </a:prstGeom>
            <a:ln w="12700" cap="flat">
              <a:noFill/>
              <a:miter lim="400000"/>
            </a:ln>
            <a:effectLst/>
          </p:spPr>
        </p:pic>
        <p:pic>
          <p:nvPicPr>
            <p:cNvPr id="630" name="pasted-image.jpg"/>
            <p:cNvPicPr>
              <a:picLocks noChangeAspect="1"/>
            </p:cNvPicPr>
            <p:nvPr/>
          </p:nvPicPr>
          <p:blipFill>
            <a:blip r:embed="rId2"/>
            <a:srcRect l="39371" t="54034" r="44246" b="42957"/>
            <a:stretch>
              <a:fillRect/>
            </a:stretch>
          </p:blipFill>
          <p:spPr>
            <a:xfrm>
              <a:off x="0" y="4240506"/>
              <a:ext cx="4360986" cy="616318"/>
            </a:xfrm>
            <a:prstGeom prst="rect">
              <a:avLst/>
            </a:prstGeom>
            <a:ln w="12700" cap="flat">
              <a:noFill/>
              <a:miter lim="400000"/>
            </a:ln>
            <a:effectLst/>
          </p:spPr>
        </p:pic>
      </p:grpSp>
      <p:sp>
        <p:nvSpPr>
          <p:cNvPr id="632" name="Shape 632"/>
          <p:cNvSpPr/>
          <p:nvPr/>
        </p:nvSpPr>
        <p:spPr>
          <a:xfrm>
            <a:off x="1343614" y="1107726"/>
            <a:ext cx="4917367" cy="544634"/>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3000">
                <a:uFill>
                  <a:solidFill>
                    <a:srgbClr val="000000"/>
                  </a:solidFill>
                </a:uFill>
                <a:latin typeface="Arial"/>
                <a:ea typeface="Arial"/>
                <a:cs typeface="Arial"/>
                <a:sym typeface="Arial"/>
              </a:defRPr>
            </a:lvl1pPr>
          </a:lstStyle>
          <a:p>
            <a:pPr algn="ctr" defTabSz="482163" hangingPunct="0"/>
            <a:r>
              <a:rPr sz="1582" kern="0">
                <a:solidFill>
                  <a:srgbClr val="000000"/>
                </a:solidFill>
              </a:rPr>
              <a:t>Dark or light bands indicate biases caused by mappability, restriction site density and other effects</a:t>
            </a:r>
          </a:p>
        </p:txBody>
      </p:sp>
      <p:sp>
        <p:nvSpPr>
          <p:cNvPr id="633" name="Shape 633"/>
          <p:cNvSpPr/>
          <p:nvPr/>
        </p:nvSpPr>
        <p:spPr>
          <a:xfrm>
            <a:off x="3386201" y="1601479"/>
            <a:ext cx="513651" cy="675392"/>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34" name="Shape 634"/>
          <p:cNvSpPr/>
          <p:nvPr/>
        </p:nvSpPr>
        <p:spPr>
          <a:xfrm>
            <a:off x="3319231" y="1601478"/>
            <a:ext cx="477550" cy="790289"/>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35" name="Shape 635"/>
          <p:cNvSpPr/>
          <p:nvPr/>
        </p:nvSpPr>
        <p:spPr>
          <a:xfrm>
            <a:off x="3252261" y="1601478"/>
            <a:ext cx="434053" cy="847547"/>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36" name="Shape 636"/>
          <p:cNvSpPr/>
          <p:nvPr/>
        </p:nvSpPr>
        <p:spPr>
          <a:xfrm>
            <a:off x="3185289" y="1601477"/>
            <a:ext cx="337749" cy="989999"/>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37" name="Shape 637"/>
          <p:cNvSpPr/>
          <p:nvPr/>
        </p:nvSpPr>
        <p:spPr>
          <a:xfrm>
            <a:off x="2624545" y="4500822"/>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Coverage</a:t>
            </a:r>
          </a:p>
        </p:txBody>
      </p:sp>
      <p:sp>
        <p:nvSpPr>
          <p:cNvPr id="638" name="Shape 638"/>
          <p:cNvSpPr/>
          <p:nvPr/>
        </p:nvSpPr>
        <p:spPr>
          <a:xfrm>
            <a:off x="2624545" y="1688056"/>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Raw data</a:t>
            </a:r>
          </a:p>
        </p:txBody>
      </p:sp>
      <p:sp>
        <p:nvSpPr>
          <p:cNvPr id="639" name="Shape 639"/>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 Imakaev et al, </a:t>
            </a:r>
            <a:r>
              <a:rPr sz="1266" i="1" kern="0">
                <a:solidFill>
                  <a:srgbClr val="000000"/>
                </a:solidFill>
                <a:uFill>
                  <a:solidFill>
                    <a:srgbClr val="000000"/>
                  </a:solidFill>
                </a:uFill>
                <a:latin typeface="Arial"/>
                <a:cs typeface="Arial"/>
                <a:sym typeface="Arial"/>
              </a:rPr>
              <a:t>Nature Methods</a:t>
            </a:r>
            <a:r>
              <a:rPr sz="1266" kern="0">
                <a:solidFill>
                  <a:srgbClr val="000000"/>
                </a:solidFill>
                <a:uFill>
                  <a:solidFill>
                    <a:srgbClr val="000000"/>
                  </a:solidFill>
                </a:uFill>
                <a:latin typeface="Arial"/>
                <a:cs typeface="Arial"/>
                <a:sym typeface="Arial"/>
              </a:rPr>
              <a:t> 2012</a:t>
            </a:r>
          </a:p>
        </p:txBody>
      </p:sp>
      <p:sp>
        <p:nvSpPr>
          <p:cNvPr id="2" name="Slide Number Placeholder 1">
            <a:extLst>
              <a:ext uri="{FF2B5EF4-FFF2-40B4-BE49-F238E27FC236}">
                <a16:creationId xmlns:a16="http://schemas.microsoft.com/office/drawing/2014/main" id="{C1DE8AD1-301E-1CA2-8E22-1EC890924651}"/>
              </a:ext>
            </a:extLst>
          </p:cNvPr>
          <p:cNvSpPr>
            <a:spLocks noGrp="1"/>
          </p:cNvSpPr>
          <p:nvPr>
            <p:ph type="sldNum" sz="quarter" idx="2"/>
          </p:nvPr>
        </p:nvSpPr>
        <p:spPr/>
        <p:txBody>
          <a:bodyPr/>
          <a:lstStyle/>
          <a:p>
            <a:fld id="{86CB4B4D-7CA3-9044-876B-883B54F8677D}" type="slidenum">
              <a:rPr lang="en-US" smtClean="0"/>
              <a:t>49</a:t>
            </a:fld>
            <a:endParaRPr lang="en-US"/>
          </a:p>
        </p:txBody>
      </p:sp>
    </p:spTree>
    <p:extLst>
      <p:ext uri="{BB962C8B-B14F-4D97-AF65-F5344CB8AC3E}">
        <p14:creationId xmlns:p14="http://schemas.microsoft.com/office/powerpoint/2010/main" val="216492538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Shape 344"/>
          <p:cNvSpPr/>
          <p:nvPr/>
        </p:nvSpPr>
        <p:spPr>
          <a:xfrm flipV="1">
            <a:off x="4528857" y="2119994"/>
            <a:ext cx="5390" cy="221300"/>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45" name="Shape 345"/>
          <p:cNvSpPr/>
          <p:nvPr/>
        </p:nvSpPr>
        <p:spPr>
          <a:xfrm flipH="1" flipV="1">
            <a:off x="4533901" y="2143138"/>
            <a:ext cx="320358" cy="8385"/>
          </a:xfrm>
          <a:prstGeom prst="line">
            <a:avLst/>
          </a:prstGeom>
          <a:ln w="88900">
            <a:solidFill>
              <a:srgbClr val="000000"/>
            </a:solidFill>
            <a:miter lim="400000"/>
            <a:headEnd type="triangle" len="sm"/>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46" name="Shape 346"/>
          <p:cNvSpPr/>
          <p:nvPr/>
        </p:nvSpPr>
        <p:spPr>
          <a:xfrm>
            <a:off x="1208391" y="1608438"/>
            <a:ext cx="4706594" cy="1902941"/>
          </a:xfrm>
          <a:custGeom>
            <a:avLst/>
            <a:gdLst/>
            <a:ahLst/>
            <a:cxnLst>
              <a:cxn ang="0">
                <a:pos x="wd2" y="hd2"/>
              </a:cxn>
              <a:cxn ang="5400000">
                <a:pos x="wd2" y="hd2"/>
              </a:cxn>
              <a:cxn ang="10800000">
                <a:pos x="wd2" y="hd2"/>
              </a:cxn>
              <a:cxn ang="16200000">
                <a:pos x="wd2" y="hd2"/>
              </a:cxn>
            </a:cxnLst>
            <a:rect l="0" t="0" r="r" b="b"/>
            <a:pathLst>
              <a:path w="20054" h="15662" extrusionOk="0">
                <a:moveTo>
                  <a:pt x="117" y="0"/>
                </a:moveTo>
                <a:cubicBezTo>
                  <a:pt x="-1546" y="20092"/>
                  <a:pt x="14972" y="21600"/>
                  <a:pt x="20054" y="167"/>
                </a:cubicBezTo>
              </a:path>
            </a:pathLst>
          </a:custGeom>
          <a:ln w="50800">
            <a:solidFill>
              <a:srgbClr val="000000"/>
            </a:solidFill>
            <a:custDash>
              <a:ds d="200000" sp="200000"/>
            </a:custDash>
            <a:miter lim="400000"/>
          </a:ln>
        </p:spPr>
        <p:txBody>
          <a:bodyPr lIns="38098" tIns="38098" rIns="38098" bIns="38098" anchor="ctr"/>
          <a:lstStyle/>
          <a:p>
            <a:pPr algn="ctr" defTabSz="438114" hangingPunct="0">
              <a:buClr>
                <a:srgbClr val="000000"/>
              </a:buClr>
              <a:defRPr sz="5800">
                <a:latin typeface="Gill Sans"/>
                <a:ea typeface="Gill Sans"/>
                <a:cs typeface="Gill Sans"/>
                <a:sym typeface="Gill Sans"/>
              </a:defRPr>
            </a:pPr>
            <a:endParaRPr sz="3058" kern="0">
              <a:solidFill>
                <a:srgbClr val="000000"/>
              </a:solidFill>
              <a:latin typeface="Gill Sans"/>
              <a:cs typeface="Gill Sans"/>
              <a:sym typeface="Gill Sans"/>
            </a:endParaRPr>
          </a:p>
        </p:txBody>
      </p:sp>
      <p:sp>
        <p:nvSpPr>
          <p:cNvPr id="347" name="Shape 347"/>
          <p:cNvSpPr/>
          <p:nvPr/>
        </p:nvSpPr>
        <p:spPr>
          <a:xfrm flipV="1">
            <a:off x="6557620" y="4386875"/>
            <a:ext cx="5390" cy="221300"/>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48" name="Shape 348"/>
          <p:cNvSpPr/>
          <p:nvPr/>
        </p:nvSpPr>
        <p:spPr>
          <a:xfrm flipH="1" flipV="1">
            <a:off x="6545535" y="4405279"/>
            <a:ext cx="320358" cy="8385"/>
          </a:xfrm>
          <a:prstGeom prst="line">
            <a:avLst/>
          </a:prstGeom>
          <a:ln w="88900">
            <a:solidFill>
              <a:srgbClr val="000000"/>
            </a:solidFill>
            <a:miter lim="400000"/>
            <a:headEnd type="triangle"/>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grpSp>
        <p:nvGrpSpPr>
          <p:cNvPr id="355" name="Group 355"/>
          <p:cNvGrpSpPr/>
          <p:nvPr/>
        </p:nvGrpSpPr>
        <p:grpSpPr>
          <a:xfrm>
            <a:off x="5484370" y="3713515"/>
            <a:ext cx="1125919" cy="730024"/>
            <a:chOff x="17282" y="11287"/>
            <a:chExt cx="2135139" cy="1384382"/>
          </a:xfrm>
        </p:grpSpPr>
        <p:grpSp>
          <p:nvGrpSpPr>
            <p:cNvPr id="351" name="Group 351"/>
            <p:cNvGrpSpPr/>
            <p:nvPr/>
          </p:nvGrpSpPr>
          <p:grpSpPr>
            <a:xfrm>
              <a:off x="17282" y="11287"/>
              <a:ext cx="1719709" cy="1079873"/>
              <a:chOff x="17282" y="11287"/>
              <a:chExt cx="1719708" cy="1079872"/>
            </a:xfrm>
          </p:grpSpPr>
          <p:sp>
            <p:nvSpPr>
              <p:cNvPr id="349" name="Shape 349"/>
              <p:cNvSpPr/>
              <p:nvPr/>
            </p:nvSpPr>
            <p:spPr>
              <a:xfrm rot="19611072">
                <a:off x="161394" y="168295"/>
                <a:ext cx="802206" cy="765857"/>
              </a:xfrm>
              <a:prstGeom prst="pentagon">
                <a:avLst/>
              </a:prstGeom>
              <a:solidFill>
                <a:srgbClr val="0061FF"/>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sp>
            <p:nvSpPr>
              <p:cNvPr id="350" name="Shape 350"/>
              <p:cNvSpPr/>
              <p:nvPr/>
            </p:nvSpPr>
            <p:spPr>
              <a:xfrm>
                <a:off x="719188" y="203011"/>
                <a:ext cx="1017803" cy="433001"/>
              </a:xfrm>
              <a:prstGeom prst="ellipse">
                <a:avLst/>
              </a:prstGeom>
              <a:solidFill>
                <a:srgbClr val="77BB41"/>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grpSp>
        <p:grpSp>
          <p:nvGrpSpPr>
            <p:cNvPr id="354" name="Group 354"/>
            <p:cNvGrpSpPr/>
            <p:nvPr/>
          </p:nvGrpSpPr>
          <p:grpSpPr>
            <a:xfrm>
              <a:off x="432713" y="315797"/>
              <a:ext cx="1719709" cy="1079873"/>
              <a:chOff x="17282" y="11287"/>
              <a:chExt cx="1719708" cy="1079872"/>
            </a:xfrm>
          </p:grpSpPr>
          <p:sp>
            <p:nvSpPr>
              <p:cNvPr id="352" name="Shape 352"/>
              <p:cNvSpPr/>
              <p:nvPr/>
            </p:nvSpPr>
            <p:spPr>
              <a:xfrm rot="19611072">
                <a:off x="161394" y="168295"/>
                <a:ext cx="802206" cy="765857"/>
              </a:xfrm>
              <a:prstGeom prst="pentagon">
                <a:avLst/>
              </a:prstGeom>
              <a:solidFill>
                <a:srgbClr val="0061FF"/>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sp>
            <p:nvSpPr>
              <p:cNvPr id="353" name="Shape 353"/>
              <p:cNvSpPr/>
              <p:nvPr/>
            </p:nvSpPr>
            <p:spPr>
              <a:xfrm>
                <a:off x="719188" y="203011"/>
                <a:ext cx="1017803" cy="433001"/>
              </a:xfrm>
              <a:prstGeom prst="ellipse">
                <a:avLst/>
              </a:prstGeom>
              <a:solidFill>
                <a:srgbClr val="77BB41"/>
              </a:solidFill>
              <a:ln w="25400" cap="flat">
                <a:solidFill>
                  <a:srgbClr val="000000"/>
                </a:solidFill>
                <a:prstDash val="solid"/>
                <a:miter lim="400000"/>
              </a:ln>
              <a:effectLst/>
            </p:spPr>
            <p:txBody>
              <a:bodyPr wrap="square" lIns="28574" tIns="28574" rIns="28574" bIns="28574" numCol="1" anchor="t">
                <a:noAutofit/>
              </a:bodyPr>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grpSp>
      </p:grpSp>
      <p:sp>
        <p:nvSpPr>
          <p:cNvPr id="356" name="Shape 356"/>
          <p:cNvSpPr/>
          <p:nvPr/>
        </p:nvSpPr>
        <p:spPr>
          <a:xfrm>
            <a:off x="5595199" y="2632436"/>
            <a:ext cx="1001875" cy="447300"/>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active </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compartment</a:t>
            </a:r>
          </a:p>
        </p:txBody>
      </p:sp>
      <p:sp>
        <p:nvSpPr>
          <p:cNvPr id="357" name="Shape 357"/>
          <p:cNvSpPr/>
          <p:nvPr/>
        </p:nvSpPr>
        <p:spPr>
          <a:xfrm>
            <a:off x="4876791" y="1647853"/>
            <a:ext cx="395940" cy="788034"/>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9000" b="1">
                <a:solidFill>
                  <a:srgbClr val="FF4013"/>
                </a:solidFill>
                <a:uFill>
                  <a:solidFill>
                    <a:srgbClr val="FF4013"/>
                  </a:solidFill>
                </a:uFill>
                <a:latin typeface="Arial"/>
                <a:ea typeface="Arial"/>
                <a:cs typeface="Arial"/>
                <a:sym typeface="Arial"/>
              </a:defRPr>
            </a:lvl1pPr>
          </a:lstStyle>
          <a:p>
            <a:pPr defTabSz="482163" hangingPunct="0"/>
            <a:r>
              <a:rPr sz="4746" kern="0"/>
              <a:t>x</a:t>
            </a:r>
          </a:p>
        </p:txBody>
      </p:sp>
      <p:sp>
        <p:nvSpPr>
          <p:cNvPr id="358" name="Shape 358"/>
          <p:cNvSpPr/>
          <p:nvPr/>
        </p:nvSpPr>
        <p:spPr>
          <a:xfrm flipH="1">
            <a:off x="6890659" y="4402667"/>
            <a:ext cx="393923" cy="5545"/>
          </a:xfrm>
          <a:prstGeom prst="line">
            <a:avLst/>
          </a:prstGeom>
          <a:ln w="139700">
            <a:solidFill>
              <a:srgbClr val="77BB41"/>
            </a:solidFill>
            <a:miter lim="400000"/>
            <a:headEnd type="stealth"/>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59" name="Shape 359"/>
          <p:cNvSpPr/>
          <p:nvPr/>
        </p:nvSpPr>
        <p:spPr>
          <a:xfrm>
            <a:off x="5602411" y="3390875"/>
            <a:ext cx="987449" cy="447300"/>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transcription </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factory</a:t>
            </a:r>
          </a:p>
        </p:txBody>
      </p:sp>
      <p:sp>
        <p:nvSpPr>
          <p:cNvPr id="360" name="Shape 360"/>
          <p:cNvSpPr/>
          <p:nvPr/>
        </p:nvSpPr>
        <p:spPr>
          <a:xfrm>
            <a:off x="3844401" y="3047488"/>
            <a:ext cx="4043315" cy="1889189"/>
          </a:xfrm>
          <a:custGeom>
            <a:avLst/>
            <a:gdLst/>
            <a:ahLst/>
            <a:cxnLst>
              <a:cxn ang="0">
                <a:pos x="wd2" y="hd2"/>
              </a:cxn>
              <a:cxn ang="5400000">
                <a:pos x="wd2" y="hd2"/>
              </a:cxn>
              <a:cxn ang="10800000">
                <a:pos x="wd2" y="hd2"/>
              </a:cxn>
              <a:cxn ang="16200000">
                <a:pos x="wd2" y="hd2"/>
              </a:cxn>
            </a:cxnLst>
            <a:rect l="0" t="0" r="r" b="b"/>
            <a:pathLst>
              <a:path w="20319" h="14776" extrusionOk="0">
                <a:moveTo>
                  <a:pt x="0" y="14776"/>
                </a:moveTo>
                <a:cubicBezTo>
                  <a:pt x="3500" y="-6824"/>
                  <a:pt x="21600" y="-2925"/>
                  <a:pt x="20247" y="14754"/>
                </a:cubicBezTo>
              </a:path>
            </a:pathLst>
          </a:custGeom>
          <a:ln w="50800">
            <a:solidFill>
              <a:srgbClr val="000000"/>
            </a:solidFill>
            <a:custDash>
              <a:ds d="200000" sp="200000"/>
            </a:custDash>
            <a:miter lim="400000"/>
          </a:ln>
        </p:spPr>
        <p:txBody>
          <a:bodyPr lIns="38098" tIns="38098" rIns="38098" bIns="38098" anchor="ctr"/>
          <a:lstStyle/>
          <a:p>
            <a:pPr algn="ctr" defTabSz="438114" hangingPunct="0">
              <a:buClr>
                <a:srgbClr val="000000"/>
              </a:buClr>
              <a:defRPr sz="5800">
                <a:latin typeface="Gill Sans"/>
                <a:ea typeface="Gill Sans"/>
                <a:cs typeface="Gill Sans"/>
                <a:sym typeface="Gill Sans"/>
              </a:defRPr>
            </a:pPr>
            <a:endParaRPr sz="3058" kern="0">
              <a:solidFill>
                <a:srgbClr val="000000"/>
              </a:solidFill>
              <a:latin typeface="Gill Sans"/>
              <a:cs typeface="Gill Sans"/>
              <a:sym typeface="Gill Sans"/>
            </a:endParaRPr>
          </a:p>
        </p:txBody>
      </p:sp>
      <p:sp>
        <p:nvSpPr>
          <p:cNvPr id="361" name="Shape 361"/>
          <p:cNvSpPr/>
          <p:nvPr/>
        </p:nvSpPr>
        <p:spPr>
          <a:xfrm flipV="1">
            <a:off x="5114909" y="3804874"/>
            <a:ext cx="177654" cy="321845"/>
          </a:xfrm>
          <a:prstGeom prst="line">
            <a:avLst/>
          </a:prstGeom>
          <a:ln w="88900">
            <a:solidFill>
              <a:srgbClr val="000000"/>
            </a:solidFill>
            <a:miter lim="400000"/>
          </a:ln>
        </p:spPr>
        <p:txBody>
          <a:bodyPr lIns="38098" tIns="38098" rIns="38098" bIns="38098" anchor="ctr"/>
          <a:lstStyle/>
          <a:p>
            <a:pPr defTabSz="241082" hangingPunct="0">
              <a:defRPr sz="1600">
                <a:latin typeface="Helvetica"/>
                <a:ea typeface="Helvetica"/>
                <a:cs typeface="Helvetica"/>
                <a:sym typeface="Helvetica"/>
              </a:defRPr>
            </a:pPr>
            <a:endParaRPr sz="844" kern="0">
              <a:solidFill>
                <a:srgbClr val="000000"/>
              </a:solidFill>
              <a:latin typeface="Helvetica"/>
              <a:sym typeface="Helvetica"/>
            </a:endParaRPr>
          </a:p>
        </p:txBody>
      </p:sp>
      <p:sp>
        <p:nvSpPr>
          <p:cNvPr id="362" name="Shape 362"/>
          <p:cNvSpPr/>
          <p:nvPr/>
        </p:nvSpPr>
        <p:spPr>
          <a:xfrm>
            <a:off x="4796452" y="4162377"/>
            <a:ext cx="732571"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enhancer</a:t>
            </a:r>
          </a:p>
        </p:txBody>
      </p:sp>
      <p:sp>
        <p:nvSpPr>
          <p:cNvPr id="363" name="Shape 363"/>
          <p:cNvSpPr/>
          <p:nvPr/>
        </p:nvSpPr>
        <p:spPr>
          <a:xfrm>
            <a:off x="1199775" y="2193794"/>
            <a:ext cx="6359212" cy="2420566"/>
          </a:xfrm>
          <a:custGeom>
            <a:avLst/>
            <a:gdLst/>
            <a:ahLst/>
            <a:cxnLst>
              <a:cxn ang="0">
                <a:pos x="wd2" y="hd2"/>
              </a:cxn>
              <a:cxn ang="5400000">
                <a:pos x="wd2" y="hd2"/>
              </a:cxn>
              <a:cxn ang="10800000">
                <a:pos x="wd2" y="hd2"/>
              </a:cxn>
              <a:cxn ang="16200000">
                <a:pos x="wd2" y="hd2"/>
              </a:cxn>
            </a:cxnLst>
            <a:rect l="0" t="0" r="r" b="b"/>
            <a:pathLst>
              <a:path w="17739" h="20764" extrusionOk="0">
                <a:moveTo>
                  <a:pt x="440" y="17661"/>
                </a:moveTo>
                <a:cubicBezTo>
                  <a:pt x="3769" y="17658"/>
                  <a:pt x="-1886" y="1182"/>
                  <a:pt x="701" y="1346"/>
                </a:cubicBezTo>
                <a:cubicBezTo>
                  <a:pt x="1087" y="1371"/>
                  <a:pt x="10296" y="1312"/>
                  <a:pt x="10584" y="1289"/>
                </a:cubicBezTo>
                <a:cubicBezTo>
                  <a:pt x="12464" y="1136"/>
                  <a:pt x="12284" y="2823"/>
                  <a:pt x="9986" y="8298"/>
                </a:cubicBezTo>
                <a:cubicBezTo>
                  <a:pt x="7688" y="13772"/>
                  <a:pt x="12486" y="10148"/>
                  <a:pt x="11443" y="13870"/>
                </a:cubicBezTo>
                <a:cubicBezTo>
                  <a:pt x="11319" y="14313"/>
                  <a:pt x="11098" y="15781"/>
                  <a:pt x="10939" y="16455"/>
                </a:cubicBezTo>
                <a:cubicBezTo>
                  <a:pt x="10154" y="19773"/>
                  <a:pt x="9725" y="7327"/>
                  <a:pt x="8132" y="15171"/>
                </a:cubicBezTo>
                <a:cubicBezTo>
                  <a:pt x="7405" y="18746"/>
                  <a:pt x="7566" y="20711"/>
                  <a:pt x="8690" y="20726"/>
                </a:cubicBezTo>
                <a:cubicBezTo>
                  <a:pt x="8871" y="20729"/>
                  <a:pt x="17164" y="20765"/>
                  <a:pt x="17235" y="20764"/>
                </a:cubicBezTo>
                <a:cubicBezTo>
                  <a:pt x="19714" y="20711"/>
                  <a:pt x="11994" y="-835"/>
                  <a:pt x="16805" y="25"/>
                </a:cubicBezTo>
              </a:path>
            </a:pathLst>
          </a:custGeom>
          <a:ln w="88900">
            <a:solidFill>
              <a:srgbClr val="000000"/>
            </a:solidFill>
            <a:miter lim="400000"/>
          </a:ln>
        </p:spPr>
        <p:txBody>
          <a:bodyPr lIns="38098" tIns="38098" rIns="38098" bIns="38098" anchor="ctr"/>
          <a:lstStyle/>
          <a:p>
            <a:pPr algn="ctr" defTabSz="438114" hangingPunct="0">
              <a:buClr>
                <a:srgbClr val="000000"/>
              </a:buClr>
              <a:defRPr sz="5800">
                <a:latin typeface="Gill Sans"/>
                <a:ea typeface="Gill Sans"/>
                <a:cs typeface="Gill Sans"/>
                <a:sym typeface="Gill Sans"/>
              </a:defRPr>
            </a:pPr>
            <a:endParaRPr sz="3058" kern="0">
              <a:solidFill>
                <a:srgbClr val="000000"/>
              </a:solidFill>
              <a:latin typeface="Gill Sans"/>
              <a:cs typeface="Gill Sans"/>
              <a:sym typeface="Gill Sans"/>
            </a:endParaRPr>
          </a:p>
        </p:txBody>
      </p:sp>
      <p:sp>
        <p:nvSpPr>
          <p:cNvPr id="364" name="Shape 364"/>
          <p:cNvSpPr/>
          <p:nvPr/>
        </p:nvSpPr>
        <p:spPr>
          <a:xfrm>
            <a:off x="1151880" y="4086179"/>
            <a:ext cx="192359"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a:t>
            </a:r>
          </a:p>
        </p:txBody>
      </p:sp>
      <p:sp>
        <p:nvSpPr>
          <p:cNvPr id="365" name="Shape 365"/>
          <p:cNvSpPr/>
          <p:nvPr/>
        </p:nvSpPr>
        <p:spPr>
          <a:xfrm>
            <a:off x="7304674" y="2028842"/>
            <a:ext cx="192359"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a:t>
            </a:r>
          </a:p>
        </p:txBody>
      </p:sp>
      <p:sp>
        <p:nvSpPr>
          <p:cNvPr id="366" name="Shape 366"/>
          <p:cNvSpPr/>
          <p:nvPr/>
        </p:nvSpPr>
        <p:spPr>
          <a:xfrm rot="18435668">
            <a:off x="5019662" y="3876635"/>
            <a:ext cx="371464" cy="152396"/>
          </a:xfrm>
          <a:prstGeom prst="rect">
            <a:avLst/>
          </a:prstGeom>
          <a:solidFill>
            <a:srgbClr val="FFFC41"/>
          </a:solidFill>
          <a:ln w="25400">
            <a:solidFill>
              <a:srgbClr val="000000"/>
            </a:solidFill>
            <a:miter lim="400000"/>
          </a:ln>
        </p:spPr>
        <p:txBody>
          <a:bodyPr lIns="28574" tIns="28574" rIns="28574" bIns="28574"/>
          <a:lstStyle/>
          <a:p>
            <a:pPr defTabSz="482163" hangingPunct="0">
              <a:buClr>
                <a:srgbClr val="000000"/>
              </a:buClr>
              <a:defRPr sz="2400">
                <a:uFill>
                  <a:solidFill>
                    <a:srgbClr val="000000"/>
                  </a:solidFill>
                </a:uFill>
                <a:latin typeface="Arial"/>
                <a:ea typeface="Arial"/>
                <a:cs typeface="Arial"/>
                <a:sym typeface="Arial"/>
              </a:defRPr>
            </a:pPr>
            <a:endParaRPr sz="1266" kern="0">
              <a:solidFill>
                <a:srgbClr val="000000"/>
              </a:solidFill>
              <a:uFill>
                <a:solidFill>
                  <a:srgbClr val="000000"/>
                </a:solidFill>
              </a:uFill>
              <a:latin typeface="Arial"/>
              <a:cs typeface="Arial"/>
              <a:sym typeface="Arial"/>
            </a:endParaRPr>
          </a:p>
        </p:txBody>
      </p:sp>
      <p:sp>
        <p:nvSpPr>
          <p:cNvPr id="367" name="Shape 367"/>
          <p:cNvSpPr/>
          <p:nvPr/>
        </p:nvSpPr>
        <p:spPr>
          <a:xfrm>
            <a:off x="1975676" y="3086923"/>
            <a:ext cx="2278086" cy="252503"/>
          </a:xfrm>
          <a:prstGeom prst="rect">
            <a:avLst/>
          </a:prstGeom>
          <a:ln w="12700"/>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repressive compartment</a:t>
            </a:r>
          </a:p>
        </p:txBody>
      </p:sp>
      <p:sp>
        <p:nvSpPr>
          <p:cNvPr id="368" name="Shape 368"/>
          <p:cNvSpPr/>
          <p:nvPr/>
        </p:nvSpPr>
        <p:spPr>
          <a:xfrm>
            <a:off x="1917599" y="2345952"/>
            <a:ext cx="692493" cy="223006"/>
          </a:xfrm>
          <a:prstGeom prst="rect">
            <a:avLst/>
          </a:prstGeom>
          <a:ln w="12700">
            <a:miter lim="400000"/>
          </a:ln>
          <a:extLst>
            <a:ext uri="{C572A759-6A51-4108-AA02-DFA0A04FC94B}">
              <ma14:wrappingTextBoxFlag xmlns:ma14="http://schemas.microsoft.com/office/mac/drawingml/2011/main" xmlns="" val="1"/>
            </a:ext>
          </a:extLst>
        </p:spPr>
        <p:txBody>
          <a:bodyPr wrap="none" lIns="38098" tIns="38098" rIns="38098" bIns="38098" anchor="ctr">
            <a:spAutoFit/>
          </a:bodyPr>
          <a:lstStyle/>
          <a:p>
            <a:pPr algn="ctr" defTabSz="214295" hangingPunct="0">
              <a:defRPr sz="1800" b="1">
                <a:latin typeface="Helvetica"/>
                <a:ea typeface="Helvetica"/>
                <a:cs typeface="Helvetica"/>
                <a:sym typeface="Helvetica"/>
              </a:defRPr>
            </a:pPr>
            <a:r>
              <a:rPr sz="949" b="1" kern="0">
                <a:solidFill>
                  <a:srgbClr val="0365C0">
                    <a:hueOff val="47394"/>
                    <a:satOff val="-25753"/>
                    <a:lumOff val="-7544"/>
                  </a:srgbClr>
                </a:solidFill>
                <a:latin typeface="Helvetica"/>
                <a:sym typeface="Helvetica"/>
              </a:rPr>
              <a:t>CC</a:t>
            </a:r>
            <a:r>
              <a:rPr sz="949" b="1" kern="0">
                <a:solidFill>
                  <a:srgbClr val="DCBD23">
                    <a:hueOff val="-333990"/>
                    <a:satOff val="3917"/>
                    <a:lumOff val="-6666"/>
                  </a:srgbClr>
                </a:solidFill>
                <a:latin typeface="Helvetica"/>
                <a:sym typeface="Helvetica"/>
              </a:rPr>
              <a:t>G</a:t>
            </a:r>
            <a:r>
              <a:rPr sz="949" b="1" kern="0">
                <a:solidFill>
                  <a:srgbClr val="C82506">
                    <a:hueOff val="-176146"/>
                    <a:satOff val="3665"/>
                    <a:lumOff val="-13986"/>
                  </a:srgbClr>
                </a:solidFill>
                <a:latin typeface="Helvetica"/>
                <a:sym typeface="Helvetica"/>
              </a:rPr>
              <a:t>A</a:t>
            </a:r>
            <a:r>
              <a:rPr sz="949" b="1" kern="0">
                <a:solidFill>
                  <a:srgbClr val="0365C0">
                    <a:hueOff val="47394"/>
                    <a:satOff val="-25753"/>
                    <a:lumOff val="-7544"/>
                  </a:srgbClr>
                </a:solidFill>
                <a:latin typeface="Helvetica"/>
                <a:sym typeface="Helvetica"/>
              </a:rPr>
              <a:t>C</a:t>
            </a:r>
            <a:r>
              <a:rPr sz="949" b="1" kern="0">
                <a:solidFill>
                  <a:srgbClr val="00882B">
                    <a:hueOff val="-554920"/>
                    <a:satOff val="-21482"/>
                    <a:lumOff val="-6228"/>
                  </a:srgbClr>
                </a:solidFill>
                <a:latin typeface="Helvetica"/>
                <a:sym typeface="Helvetica"/>
              </a:rPr>
              <a:t>T</a:t>
            </a:r>
            <a:r>
              <a:rPr sz="949" b="1" kern="0">
                <a:solidFill>
                  <a:srgbClr val="DCBD23">
                    <a:hueOff val="-333990"/>
                    <a:satOff val="3917"/>
                    <a:lumOff val="-6666"/>
                  </a:srgbClr>
                </a:solidFill>
                <a:latin typeface="Helvetica"/>
                <a:sym typeface="Helvetica"/>
              </a:rPr>
              <a:t>G</a:t>
            </a:r>
          </a:p>
        </p:txBody>
      </p:sp>
      <p:sp>
        <p:nvSpPr>
          <p:cNvPr id="369" name="Shape 369"/>
          <p:cNvSpPr/>
          <p:nvPr/>
        </p:nvSpPr>
        <p:spPr>
          <a:xfrm>
            <a:off x="3828891" y="2359553"/>
            <a:ext cx="692493" cy="223006"/>
          </a:xfrm>
          <a:prstGeom prst="rect">
            <a:avLst/>
          </a:prstGeom>
          <a:ln w="12700">
            <a:miter lim="400000"/>
          </a:ln>
          <a:extLst>
            <a:ext uri="{C572A759-6A51-4108-AA02-DFA0A04FC94B}">
              <ma14:wrappingTextBoxFlag xmlns:ma14="http://schemas.microsoft.com/office/mac/drawingml/2011/main" xmlns="" val="1"/>
            </a:ext>
          </a:extLst>
        </p:spPr>
        <p:txBody>
          <a:bodyPr wrap="none" lIns="38098" tIns="38098" rIns="38098" bIns="38098" anchor="ctr">
            <a:spAutoFit/>
          </a:bodyPr>
          <a:lstStyle/>
          <a:p>
            <a:pPr algn="ctr" defTabSz="304775" hangingPunct="0">
              <a:defRPr sz="1800" b="1">
                <a:latin typeface="Helvetica"/>
                <a:ea typeface="Helvetica"/>
                <a:cs typeface="Helvetica"/>
                <a:sym typeface="Helvetica"/>
              </a:defRPr>
            </a:pPr>
            <a:r>
              <a:rPr sz="949" b="1" kern="0">
                <a:solidFill>
                  <a:srgbClr val="0365C0">
                    <a:hueOff val="47394"/>
                    <a:satOff val="-25753"/>
                    <a:lumOff val="-7544"/>
                  </a:srgbClr>
                </a:solidFill>
                <a:latin typeface="Helvetica"/>
                <a:sym typeface="Helvetica"/>
              </a:rPr>
              <a:t>CC</a:t>
            </a:r>
            <a:r>
              <a:rPr sz="949" b="1" kern="0">
                <a:solidFill>
                  <a:srgbClr val="DCBD23">
                    <a:hueOff val="-333990"/>
                    <a:satOff val="3917"/>
                    <a:lumOff val="-6666"/>
                  </a:srgbClr>
                </a:solidFill>
                <a:latin typeface="Helvetica"/>
                <a:sym typeface="Helvetica"/>
              </a:rPr>
              <a:t>G</a:t>
            </a:r>
            <a:r>
              <a:rPr sz="949" b="1" kern="0">
                <a:solidFill>
                  <a:srgbClr val="C82506">
                    <a:hueOff val="-176146"/>
                    <a:satOff val="3665"/>
                    <a:lumOff val="-13986"/>
                  </a:srgbClr>
                </a:solidFill>
                <a:latin typeface="Helvetica"/>
                <a:sym typeface="Helvetica"/>
              </a:rPr>
              <a:t>A</a:t>
            </a:r>
            <a:r>
              <a:rPr sz="949" b="1" kern="0">
                <a:solidFill>
                  <a:srgbClr val="0365C0">
                    <a:hueOff val="47394"/>
                    <a:satOff val="-25753"/>
                    <a:lumOff val="-7544"/>
                  </a:srgbClr>
                </a:solidFill>
                <a:latin typeface="Helvetica"/>
                <a:sym typeface="Helvetica"/>
              </a:rPr>
              <a:t>C</a:t>
            </a:r>
            <a:r>
              <a:rPr sz="949" b="1" kern="0">
                <a:solidFill>
                  <a:srgbClr val="00882B">
                    <a:hueOff val="-554920"/>
                    <a:satOff val="-21482"/>
                    <a:lumOff val="-6228"/>
                  </a:srgbClr>
                </a:solidFill>
                <a:latin typeface="Helvetica"/>
                <a:sym typeface="Helvetica"/>
              </a:rPr>
              <a:t>T</a:t>
            </a:r>
            <a:r>
              <a:rPr sz="949" b="1" kern="0">
                <a:solidFill>
                  <a:srgbClr val="DCBD23">
                    <a:hueOff val="-333990"/>
                    <a:satOff val="3917"/>
                    <a:lumOff val="-6666"/>
                  </a:srgbClr>
                </a:solidFill>
                <a:latin typeface="Helvetica"/>
                <a:sym typeface="Helvetica"/>
              </a:rPr>
              <a:t>G</a:t>
            </a:r>
          </a:p>
        </p:txBody>
      </p:sp>
      <p:sp>
        <p:nvSpPr>
          <p:cNvPr id="370" name="Shape 370"/>
          <p:cNvSpPr/>
          <p:nvPr/>
        </p:nvSpPr>
        <p:spPr>
          <a:xfrm>
            <a:off x="4482921" y="4639134"/>
            <a:ext cx="692493" cy="223006"/>
          </a:xfrm>
          <a:prstGeom prst="rect">
            <a:avLst/>
          </a:prstGeom>
          <a:ln w="12700">
            <a:miter lim="400000"/>
          </a:ln>
          <a:extLst>
            <a:ext uri="{C572A759-6A51-4108-AA02-DFA0A04FC94B}">
              <ma14:wrappingTextBoxFlag xmlns:ma14="http://schemas.microsoft.com/office/mac/drawingml/2011/main" xmlns="" val="1"/>
            </a:ext>
          </a:extLst>
        </p:spPr>
        <p:txBody>
          <a:bodyPr wrap="none" lIns="38098" tIns="38098" rIns="38098" bIns="38098" anchor="ctr">
            <a:spAutoFit/>
          </a:bodyPr>
          <a:lstStyle/>
          <a:p>
            <a:pPr algn="ctr" defTabSz="304775" hangingPunct="0">
              <a:defRPr sz="1800" b="1">
                <a:latin typeface="Helvetica"/>
                <a:ea typeface="Helvetica"/>
                <a:cs typeface="Helvetica"/>
                <a:sym typeface="Helvetica"/>
              </a:defRPr>
            </a:pPr>
            <a:r>
              <a:rPr sz="949" b="1" kern="0">
                <a:solidFill>
                  <a:srgbClr val="0365C0">
                    <a:hueOff val="47394"/>
                    <a:satOff val="-25753"/>
                    <a:lumOff val="-7544"/>
                  </a:srgbClr>
                </a:solidFill>
                <a:latin typeface="Helvetica"/>
                <a:sym typeface="Helvetica"/>
              </a:rPr>
              <a:t>CC</a:t>
            </a:r>
            <a:r>
              <a:rPr sz="949" b="1" kern="0">
                <a:solidFill>
                  <a:srgbClr val="DCBD23">
                    <a:hueOff val="-333990"/>
                    <a:satOff val="3917"/>
                    <a:lumOff val="-6666"/>
                  </a:srgbClr>
                </a:solidFill>
                <a:latin typeface="Helvetica"/>
                <a:sym typeface="Helvetica"/>
              </a:rPr>
              <a:t>G</a:t>
            </a:r>
            <a:r>
              <a:rPr sz="949" b="1" kern="0">
                <a:solidFill>
                  <a:srgbClr val="C82506">
                    <a:hueOff val="-176146"/>
                    <a:satOff val="3665"/>
                    <a:lumOff val="-13986"/>
                  </a:srgbClr>
                </a:solidFill>
                <a:latin typeface="Helvetica"/>
                <a:sym typeface="Helvetica"/>
              </a:rPr>
              <a:t>A</a:t>
            </a:r>
            <a:r>
              <a:rPr sz="949" b="1" kern="0">
                <a:solidFill>
                  <a:srgbClr val="0365C0">
                    <a:hueOff val="47394"/>
                    <a:satOff val="-25753"/>
                    <a:lumOff val="-7544"/>
                  </a:srgbClr>
                </a:solidFill>
                <a:latin typeface="Helvetica"/>
                <a:sym typeface="Helvetica"/>
              </a:rPr>
              <a:t>C</a:t>
            </a:r>
            <a:r>
              <a:rPr sz="949" b="1" kern="0">
                <a:solidFill>
                  <a:srgbClr val="00882B">
                    <a:hueOff val="-554920"/>
                    <a:satOff val="-21482"/>
                    <a:lumOff val="-6228"/>
                  </a:srgbClr>
                </a:solidFill>
                <a:latin typeface="Helvetica"/>
                <a:sym typeface="Helvetica"/>
              </a:rPr>
              <a:t>T</a:t>
            </a:r>
            <a:r>
              <a:rPr sz="949" b="1" kern="0">
                <a:solidFill>
                  <a:srgbClr val="DCBD23">
                    <a:hueOff val="-333990"/>
                    <a:satOff val="3917"/>
                    <a:lumOff val="-6666"/>
                  </a:srgbClr>
                </a:solidFill>
                <a:latin typeface="Helvetica"/>
                <a:sym typeface="Helvetica"/>
              </a:rPr>
              <a:t>G</a:t>
            </a:r>
          </a:p>
        </p:txBody>
      </p:sp>
      <p:sp>
        <p:nvSpPr>
          <p:cNvPr id="371" name="Shape 371"/>
          <p:cNvSpPr/>
          <p:nvPr/>
        </p:nvSpPr>
        <p:spPr>
          <a:xfrm>
            <a:off x="5841779" y="4639134"/>
            <a:ext cx="692493" cy="223006"/>
          </a:xfrm>
          <a:prstGeom prst="rect">
            <a:avLst/>
          </a:prstGeom>
          <a:ln w="12700">
            <a:miter lim="400000"/>
          </a:ln>
          <a:extLst>
            <a:ext uri="{C572A759-6A51-4108-AA02-DFA0A04FC94B}">
              <ma14:wrappingTextBoxFlag xmlns:ma14="http://schemas.microsoft.com/office/mac/drawingml/2011/main" xmlns="" val="1"/>
            </a:ext>
          </a:extLst>
        </p:spPr>
        <p:txBody>
          <a:bodyPr wrap="none" lIns="38098" tIns="38098" rIns="38098" bIns="38098" anchor="ctr">
            <a:spAutoFit/>
          </a:bodyPr>
          <a:lstStyle/>
          <a:p>
            <a:pPr algn="ctr" defTabSz="304775" hangingPunct="0">
              <a:defRPr sz="1800" b="1">
                <a:latin typeface="Helvetica"/>
                <a:ea typeface="Helvetica"/>
                <a:cs typeface="Helvetica"/>
                <a:sym typeface="Helvetica"/>
              </a:defRPr>
            </a:pPr>
            <a:r>
              <a:rPr sz="949" b="1" kern="0">
                <a:solidFill>
                  <a:srgbClr val="0365C0">
                    <a:hueOff val="47394"/>
                    <a:satOff val="-25753"/>
                    <a:lumOff val="-7544"/>
                  </a:srgbClr>
                </a:solidFill>
                <a:latin typeface="Helvetica"/>
                <a:sym typeface="Helvetica"/>
              </a:rPr>
              <a:t>CC</a:t>
            </a:r>
            <a:r>
              <a:rPr sz="949" b="1" kern="0">
                <a:solidFill>
                  <a:srgbClr val="DCBD23">
                    <a:hueOff val="-333990"/>
                    <a:satOff val="3917"/>
                    <a:lumOff val="-6666"/>
                  </a:srgbClr>
                </a:solidFill>
                <a:latin typeface="Helvetica"/>
                <a:sym typeface="Helvetica"/>
              </a:rPr>
              <a:t>G</a:t>
            </a:r>
            <a:r>
              <a:rPr sz="949" b="1" kern="0">
                <a:solidFill>
                  <a:srgbClr val="C82506">
                    <a:hueOff val="-176146"/>
                    <a:satOff val="3665"/>
                    <a:lumOff val="-13986"/>
                  </a:srgbClr>
                </a:solidFill>
                <a:latin typeface="Helvetica"/>
                <a:sym typeface="Helvetica"/>
              </a:rPr>
              <a:t>A</a:t>
            </a:r>
            <a:r>
              <a:rPr sz="949" b="1" kern="0">
                <a:solidFill>
                  <a:srgbClr val="0365C0">
                    <a:hueOff val="47394"/>
                    <a:satOff val="-25753"/>
                    <a:lumOff val="-7544"/>
                  </a:srgbClr>
                </a:solidFill>
                <a:latin typeface="Helvetica"/>
                <a:sym typeface="Helvetica"/>
              </a:rPr>
              <a:t>C</a:t>
            </a:r>
            <a:r>
              <a:rPr sz="949" b="1" kern="0">
                <a:solidFill>
                  <a:srgbClr val="00882B">
                    <a:hueOff val="-554920"/>
                    <a:satOff val="-21482"/>
                    <a:lumOff val="-6228"/>
                  </a:srgbClr>
                </a:solidFill>
                <a:latin typeface="Helvetica"/>
                <a:sym typeface="Helvetica"/>
              </a:rPr>
              <a:t>T</a:t>
            </a:r>
            <a:r>
              <a:rPr sz="949" b="1" kern="0">
                <a:solidFill>
                  <a:srgbClr val="DCBD23">
                    <a:hueOff val="-333990"/>
                    <a:satOff val="3917"/>
                    <a:lumOff val="-6666"/>
                  </a:srgbClr>
                </a:solidFill>
                <a:latin typeface="Helvetica"/>
                <a:sym typeface="Helvetica"/>
              </a:rPr>
              <a:t>G</a:t>
            </a:r>
          </a:p>
        </p:txBody>
      </p:sp>
      <p:sp>
        <p:nvSpPr>
          <p:cNvPr id="372" name="Shape 372"/>
          <p:cNvSpPr/>
          <p:nvPr/>
        </p:nvSpPr>
        <p:spPr>
          <a:xfrm>
            <a:off x="1840601" y="2539884"/>
            <a:ext cx="1348124"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localizing element</a:t>
            </a:r>
          </a:p>
        </p:txBody>
      </p:sp>
      <p:sp>
        <p:nvSpPr>
          <p:cNvPr id="373" name="Shape 373"/>
          <p:cNvSpPr/>
          <p:nvPr/>
        </p:nvSpPr>
        <p:spPr>
          <a:xfrm>
            <a:off x="4233823" y="4827426"/>
            <a:ext cx="1348124" cy="252503"/>
          </a:xfrm>
          <a:prstGeom prst="rect">
            <a:avLst/>
          </a:prstGeom>
          <a:ln w="12700"/>
          <a:extLst>
            <a:ext uri="{C572A759-6A51-4108-AA02-DFA0A04FC94B}">
              <ma14:wrappingTextBoxFlag xmlns:ma14="http://schemas.microsoft.com/office/mac/drawingml/2011/main" xmlns="" val="1"/>
            </a:ext>
          </a:extLst>
        </p:spPr>
        <p:txBody>
          <a:bodyPr wrap="none"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localizing element</a:t>
            </a:r>
          </a:p>
        </p:txBody>
      </p:sp>
      <p:sp>
        <p:nvSpPr>
          <p:cNvPr id="374" name="Shape 374"/>
          <p:cNvSpPr/>
          <p:nvPr/>
        </p:nvSpPr>
        <p:spPr>
          <a:xfrm>
            <a:off x="1544650" y="157371"/>
            <a:ext cx="6054700"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DNA 3D structure influences gene expression</a:t>
            </a:r>
          </a:p>
        </p:txBody>
      </p:sp>
      <p:sp>
        <p:nvSpPr>
          <p:cNvPr id="2" name="Slide Number Placeholder 1">
            <a:extLst>
              <a:ext uri="{FF2B5EF4-FFF2-40B4-BE49-F238E27FC236}">
                <a16:creationId xmlns:a16="http://schemas.microsoft.com/office/drawing/2014/main" id="{57C2EDFF-41C7-1208-3E12-C78613C4E2D0}"/>
              </a:ext>
            </a:extLst>
          </p:cNvPr>
          <p:cNvSpPr>
            <a:spLocks noGrp="1"/>
          </p:cNvSpPr>
          <p:nvPr>
            <p:ph type="sldNum" sz="quarter" idx="2"/>
          </p:nvPr>
        </p:nvSpPr>
        <p:spPr/>
        <p:txBody>
          <a:bodyPr/>
          <a:lstStyle/>
          <a:p>
            <a:fld id="{86CB4B4D-7CA3-9044-876B-883B54F8677D}" type="slidenum">
              <a:rPr lang="en-US" smtClean="0"/>
              <a:t>5</a:t>
            </a:fld>
            <a:endParaRPr lang="en-US"/>
          </a:p>
        </p:txBody>
      </p:sp>
    </p:spTree>
    <p:extLst>
      <p:ext uri="{BB962C8B-B14F-4D97-AF65-F5344CB8AC3E}">
        <p14:creationId xmlns:p14="http://schemas.microsoft.com/office/powerpoint/2010/main" val="3341873649"/>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p:nvPr/>
        </p:nvSpPr>
        <p:spPr>
          <a:xfrm>
            <a:off x="1544650" y="90400"/>
            <a:ext cx="6054700"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Removing factorizable effects controls for biases in Hi-C</a:t>
            </a:r>
          </a:p>
        </p:txBody>
      </p:sp>
      <p:grpSp>
        <p:nvGrpSpPr>
          <p:cNvPr id="644" name="Group 644"/>
          <p:cNvGrpSpPr/>
          <p:nvPr/>
        </p:nvGrpSpPr>
        <p:grpSpPr>
          <a:xfrm>
            <a:off x="1919553" y="1920056"/>
            <a:ext cx="2299669" cy="2561138"/>
            <a:chOff x="0" y="0"/>
            <a:chExt cx="4360985" cy="4856823"/>
          </a:xfrm>
        </p:grpSpPr>
        <p:pic>
          <p:nvPicPr>
            <p:cNvPr id="642" name="pasted-image.jpg"/>
            <p:cNvPicPr>
              <a:picLocks noChangeAspect="1"/>
            </p:cNvPicPr>
            <p:nvPr/>
          </p:nvPicPr>
          <p:blipFill>
            <a:blip r:embed="rId2"/>
            <a:srcRect l="39230" t="30130" r="44387" b="49184"/>
            <a:stretch>
              <a:fillRect/>
            </a:stretch>
          </p:blipFill>
          <p:spPr>
            <a:xfrm>
              <a:off x="0" y="0"/>
              <a:ext cx="4360986" cy="4237721"/>
            </a:xfrm>
            <a:prstGeom prst="rect">
              <a:avLst/>
            </a:prstGeom>
            <a:ln w="12700" cap="flat">
              <a:noFill/>
              <a:miter lim="400000"/>
            </a:ln>
            <a:effectLst/>
          </p:spPr>
        </p:pic>
        <p:pic>
          <p:nvPicPr>
            <p:cNvPr id="643" name="pasted-image.jpg"/>
            <p:cNvPicPr>
              <a:picLocks noChangeAspect="1"/>
            </p:cNvPicPr>
            <p:nvPr/>
          </p:nvPicPr>
          <p:blipFill>
            <a:blip r:embed="rId2"/>
            <a:srcRect l="39371" t="54034" r="44246" b="42957"/>
            <a:stretch>
              <a:fillRect/>
            </a:stretch>
          </p:blipFill>
          <p:spPr>
            <a:xfrm>
              <a:off x="0" y="4240506"/>
              <a:ext cx="4360986" cy="616318"/>
            </a:xfrm>
            <a:prstGeom prst="rect">
              <a:avLst/>
            </a:prstGeom>
            <a:ln w="12700" cap="flat">
              <a:noFill/>
              <a:miter lim="400000"/>
            </a:ln>
            <a:effectLst/>
          </p:spPr>
        </p:pic>
      </p:grpSp>
      <p:sp>
        <p:nvSpPr>
          <p:cNvPr id="645" name="Shape 645"/>
          <p:cNvSpPr/>
          <p:nvPr/>
        </p:nvSpPr>
        <p:spPr>
          <a:xfrm>
            <a:off x="1343614" y="1107726"/>
            <a:ext cx="4917367" cy="544634"/>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3000">
                <a:uFill>
                  <a:solidFill>
                    <a:srgbClr val="000000"/>
                  </a:solidFill>
                </a:uFill>
                <a:latin typeface="Arial"/>
                <a:ea typeface="Arial"/>
                <a:cs typeface="Arial"/>
                <a:sym typeface="Arial"/>
              </a:defRPr>
            </a:lvl1pPr>
          </a:lstStyle>
          <a:p>
            <a:pPr algn="ctr" defTabSz="482163" hangingPunct="0"/>
            <a:r>
              <a:rPr sz="1582" kern="0">
                <a:solidFill>
                  <a:srgbClr val="000000"/>
                </a:solidFill>
              </a:rPr>
              <a:t>Dark or light bands indicate biases caused by mappability, restriction site density and other effects</a:t>
            </a:r>
          </a:p>
        </p:txBody>
      </p:sp>
      <p:sp>
        <p:nvSpPr>
          <p:cNvPr id="646" name="Shape 646"/>
          <p:cNvSpPr/>
          <p:nvPr/>
        </p:nvSpPr>
        <p:spPr>
          <a:xfrm>
            <a:off x="3386201" y="1601479"/>
            <a:ext cx="513651" cy="675392"/>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47" name="Shape 647"/>
          <p:cNvSpPr/>
          <p:nvPr/>
        </p:nvSpPr>
        <p:spPr>
          <a:xfrm>
            <a:off x="3319231" y="1601478"/>
            <a:ext cx="477550" cy="790289"/>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48" name="Shape 648"/>
          <p:cNvSpPr/>
          <p:nvPr/>
        </p:nvSpPr>
        <p:spPr>
          <a:xfrm>
            <a:off x="3252261" y="1601478"/>
            <a:ext cx="434053" cy="847547"/>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49" name="Shape 649"/>
          <p:cNvSpPr/>
          <p:nvPr/>
        </p:nvSpPr>
        <p:spPr>
          <a:xfrm>
            <a:off x="3185289" y="1601477"/>
            <a:ext cx="337749" cy="989999"/>
          </a:xfrm>
          <a:prstGeom prst="line">
            <a:avLst/>
          </a:prstGeom>
          <a:ln w="25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50" name="Shape 650"/>
          <p:cNvSpPr/>
          <p:nvPr/>
        </p:nvSpPr>
        <p:spPr>
          <a:xfrm>
            <a:off x="2624545" y="4500822"/>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Coverage</a:t>
            </a:r>
          </a:p>
        </p:txBody>
      </p:sp>
      <p:sp>
        <p:nvSpPr>
          <p:cNvPr id="651" name="Shape 651"/>
          <p:cNvSpPr/>
          <p:nvPr/>
        </p:nvSpPr>
        <p:spPr>
          <a:xfrm>
            <a:off x="2624545" y="1688056"/>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Raw data</a:t>
            </a:r>
          </a:p>
        </p:txBody>
      </p:sp>
      <p:sp>
        <p:nvSpPr>
          <p:cNvPr id="652" name="Shape 652"/>
          <p:cNvSpPr/>
          <p:nvPr/>
        </p:nvSpPr>
        <p:spPr>
          <a:xfrm>
            <a:off x="4453266" y="2909638"/>
            <a:ext cx="653090" cy="1"/>
          </a:xfrm>
          <a:prstGeom prst="line">
            <a:avLst/>
          </a:prstGeom>
          <a:ln w="1524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53" name="Shape 653"/>
          <p:cNvSpPr/>
          <p:nvPr/>
        </p:nvSpPr>
        <p:spPr>
          <a:xfrm>
            <a:off x="4277298" y="3089974"/>
            <a:ext cx="1005027" cy="642097"/>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Divide by</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marginal</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coverage</a:t>
            </a:r>
          </a:p>
        </p:txBody>
      </p:sp>
      <p:pic>
        <p:nvPicPr>
          <p:cNvPr id="654" name="pasted-image.jpg"/>
          <p:cNvPicPr>
            <a:picLocks noChangeAspect="1"/>
          </p:cNvPicPr>
          <p:nvPr/>
        </p:nvPicPr>
        <p:blipFill>
          <a:blip r:embed="rId2"/>
          <a:srcRect l="76073" t="29958" r="7672" b="49073"/>
          <a:stretch>
            <a:fillRect/>
          </a:stretch>
        </p:blipFill>
        <p:spPr>
          <a:xfrm>
            <a:off x="5260037" y="1910964"/>
            <a:ext cx="2281810" cy="2265231"/>
          </a:xfrm>
          <a:prstGeom prst="rect">
            <a:avLst/>
          </a:prstGeom>
          <a:ln w="12700">
            <a:miter lim="400000"/>
          </a:ln>
        </p:spPr>
      </p:pic>
      <p:pic>
        <p:nvPicPr>
          <p:cNvPr id="655" name="pasted-image.jpg"/>
          <p:cNvPicPr>
            <a:picLocks noChangeAspect="1"/>
          </p:cNvPicPr>
          <p:nvPr/>
        </p:nvPicPr>
        <p:blipFill>
          <a:blip r:embed="rId2"/>
          <a:srcRect l="75946" t="54282" r="7799" b="42378"/>
          <a:stretch>
            <a:fillRect/>
          </a:stretch>
        </p:blipFill>
        <p:spPr>
          <a:xfrm>
            <a:off x="5260036" y="4191633"/>
            <a:ext cx="2281810" cy="360720"/>
          </a:xfrm>
          <a:prstGeom prst="rect">
            <a:avLst/>
          </a:prstGeom>
          <a:ln w="12700">
            <a:miter lim="400000"/>
          </a:ln>
        </p:spPr>
      </p:pic>
      <p:sp>
        <p:nvSpPr>
          <p:cNvPr id="656" name="Shape 656"/>
          <p:cNvSpPr/>
          <p:nvPr/>
        </p:nvSpPr>
        <p:spPr>
          <a:xfrm>
            <a:off x="5821276" y="1656117"/>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Normalized data</a:t>
            </a:r>
          </a:p>
        </p:txBody>
      </p:sp>
      <p:sp>
        <p:nvSpPr>
          <p:cNvPr id="657" name="Shape 657"/>
          <p:cNvSpPr/>
          <p:nvPr/>
        </p:nvSpPr>
        <p:spPr>
          <a:xfrm>
            <a:off x="5977541" y="4500822"/>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Coverage</a:t>
            </a:r>
          </a:p>
        </p:txBody>
      </p:sp>
      <p:sp>
        <p:nvSpPr>
          <p:cNvPr id="658" name="Shape 658"/>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 Imakaev et al, </a:t>
            </a:r>
            <a:r>
              <a:rPr sz="1266" i="1" kern="0">
                <a:solidFill>
                  <a:srgbClr val="000000"/>
                </a:solidFill>
                <a:uFill>
                  <a:solidFill>
                    <a:srgbClr val="000000"/>
                  </a:solidFill>
                </a:uFill>
                <a:latin typeface="Arial"/>
                <a:cs typeface="Arial"/>
                <a:sym typeface="Arial"/>
              </a:rPr>
              <a:t>Nature Methods</a:t>
            </a:r>
            <a:r>
              <a:rPr sz="1266" kern="0">
                <a:solidFill>
                  <a:srgbClr val="000000"/>
                </a:solidFill>
                <a:uFill>
                  <a:solidFill>
                    <a:srgbClr val="000000"/>
                  </a:solidFill>
                </a:uFill>
                <a:latin typeface="Arial"/>
                <a:cs typeface="Arial"/>
                <a:sym typeface="Arial"/>
              </a:rPr>
              <a:t> 2012</a:t>
            </a:r>
          </a:p>
        </p:txBody>
      </p:sp>
      <p:sp>
        <p:nvSpPr>
          <p:cNvPr id="2" name="Slide Number Placeholder 1">
            <a:extLst>
              <a:ext uri="{FF2B5EF4-FFF2-40B4-BE49-F238E27FC236}">
                <a16:creationId xmlns:a16="http://schemas.microsoft.com/office/drawing/2014/main" id="{FB298DFF-7387-610D-3C39-4A6298D0C4E8}"/>
              </a:ext>
            </a:extLst>
          </p:cNvPr>
          <p:cNvSpPr>
            <a:spLocks noGrp="1"/>
          </p:cNvSpPr>
          <p:nvPr>
            <p:ph type="sldNum" sz="quarter" idx="2"/>
          </p:nvPr>
        </p:nvSpPr>
        <p:spPr/>
        <p:txBody>
          <a:bodyPr/>
          <a:lstStyle/>
          <a:p>
            <a:fld id="{86CB4B4D-7CA3-9044-876B-883B54F8677D}" type="slidenum">
              <a:rPr lang="en-US" smtClean="0"/>
              <a:t>50</a:t>
            </a:fld>
            <a:endParaRPr lang="en-US"/>
          </a:p>
        </p:txBody>
      </p:sp>
    </p:spTree>
    <p:extLst>
      <p:ext uri="{BB962C8B-B14F-4D97-AF65-F5344CB8AC3E}">
        <p14:creationId xmlns:p14="http://schemas.microsoft.com/office/powerpoint/2010/main" val="365922538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p:nvPr/>
        </p:nvSpPr>
        <p:spPr>
          <a:xfrm>
            <a:off x="1339274" y="90400"/>
            <a:ext cx="6560538"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Controlling for 1D genomic distance allows statistical confidence estimation for Hi-C contacts</a:t>
            </a:r>
          </a:p>
        </p:txBody>
      </p:sp>
      <p:sp>
        <p:nvSpPr>
          <p:cNvPr id="665" name="Shape 665"/>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 Ay et al, </a:t>
            </a:r>
            <a:r>
              <a:rPr sz="1266" i="1" kern="0">
                <a:solidFill>
                  <a:srgbClr val="000000"/>
                </a:solidFill>
                <a:uFill>
                  <a:solidFill>
                    <a:srgbClr val="000000"/>
                  </a:solidFill>
                </a:uFill>
                <a:latin typeface="Arial"/>
                <a:cs typeface="Arial"/>
                <a:sym typeface="Arial"/>
              </a:rPr>
              <a:t>Genome Research</a:t>
            </a:r>
            <a:r>
              <a:rPr sz="1266" kern="0">
                <a:solidFill>
                  <a:srgbClr val="000000"/>
                </a:solidFill>
                <a:uFill>
                  <a:solidFill>
                    <a:srgbClr val="000000"/>
                  </a:solidFill>
                </a:uFill>
                <a:latin typeface="Arial"/>
                <a:cs typeface="Arial"/>
                <a:sym typeface="Arial"/>
              </a:rPr>
              <a:t> 2014</a:t>
            </a:r>
          </a:p>
        </p:txBody>
      </p:sp>
      <p:pic>
        <p:nvPicPr>
          <p:cNvPr id="666" name="droppedImage.png"/>
          <p:cNvPicPr>
            <a:picLocks noChangeAspect="1"/>
          </p:cNvPicPr>
          <p:nvPr/>
        </p:nvPicPr>
        <p:blipFill>
          <a:blip r:embed="rId2"/>
          <a:srcRect l="543" t="57211" r="67120"/>
          <a:stretch>
            <a:fillRect/>
          </a:stretch>
        </p:blipFill>
        <p:spPr>
          <a:xfrm>
            <a:off x="1783967" y="2045504"/>
            <a:ext cx="2266881" cy="2209782"/>
          </a:xfrm>
          <a:prstGeom prst="rect">
            <a:avLst/>
          </a:prstGeom>
          <a:ln w="12700">
            <a:miter lim="400000"/>
          </a:ln>
        </p:spPr>
      </p:pic>
      <p:sp>
        <p:nvSpPr>
          <p:cNvPr id="667" name="Shape 667"/>
          <p:cNvSpPr/>
          <p:nvPr/>
        </p:nvSpPr>
        <p:spPr>
          <a:xfrm>
            <a:off x="1536605" y="1090660"/>
            <a:ext cx="2761680" cy="788099"/>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3000">
                <a:uFill>
                  <a:solidFill>
                    <a:srgbClr val="000000"/>
                  </a:solidFill>
                </a:uFill>
                <a:latin typeface="Arial"/>
                <a:ea typeface="Arial"/>
                <a:cs typeface="Arial"/>
                <a:sym typeface="Arial"/>
              </a:defRPr>
            </a:lvl1pPr>
          </a:lstStyle>
          <a:p>
            <a:pPr algn="ctr" defTabSz="482163" hangingPunct="0"/>
            <a:r>
              <a:rPr sz="1582" kern="0">
                <a:solidFill>
                  <a:srgbClr val="000000"/>
                </a:solidFill>
              </a:rPr>
              <a:t>Hi-C contact counts are strongly inversely correlated with genomic distance</a:t>
            </a:r>
          </a:p>
        </p:txBody>
      </p:sp>
      <p:sp>
        <p:nvSpPr>
          <p:cNvPr id="668" name="Shape 668"/>
          <p:cNvSpPr/>
          <p:nvPr/>
        </p:nvSpPr>
        <p:spPr>
          <a:xfrm flipH="1">
            <a:off x="2898817" y="1802390"/>
            <a:ext cx="286474" cy="1296285"/>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69" name="Shape 669"/>
          <p:cNvSpPr/>
          <p:nvPr/>
        </p:nvSpPr>
        <p:spPr>
          <a:xfrm>
            <a:off x="3252260" y="1802390"/>
            <a:ext cx="467783" cy="1295517"/>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2" name="Slide Number Placeholder 1">
            <a:extLst>
              <a:ext uri="{FF2B5EF4-FFF2-40B4-BE49-F238E27FC236}">
                <a16:creationId xmlns:a16="http://schemas.microsoft.com/office/drawing/2014/main" id="{0FFCA909-F91C-5FBD-9D41-C1728A278467}"/>
              </a:ext>
            </a:extLst>
          </p:cNvPr>
          <p:cNvSpPr>
            <a:spLocks noGrp="1"/>
          </p:cNvSpPr>
          <p:nvPr>
            <p:ph type="sldNum" sz="quarter" idx="2"/>
          </p:nvPr>
        </p:nvSpPr>
        <p:spPr/>
        <p:txBody>
          <a:bodyPr/>
          <a:lstStyle/>
          <a:p>
            <a:fld id="{86CB4B4D-7CA3-9044-876B-883B54F8677D}" type="slidenum">
              <a:rPr lang="en-US" smtClean="0"/>
              <a:t>51</a:t>
            </a:fld>
            <a:endParaRPr lang="en-US"/>
          </a:p>
        </p:txBody>
      </p:sp>
    </p:spTree>
    <p:extLst>
      <p:ext uri="{BB962C8B-B14F-4D97-AF65-F5344CB8AC3E}">
        <p14:creationId xmlns:p14="http://schemas.microsoft.com/office/powerpoint/2010/main" val="403837508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p:nvPr/>
        </p:nvSpPr>
        <p:spPr>
          <a:xfrm>
            <a:off x="1339274" y="90400"/>
            <a:ext cx="6560538"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Controlling for 1D genomic distance allows statistical confidence estimation for Hi-C contacts</a:t>
            </a:r>
          </a:p>
        </p:txBody>
      </p:sp>
      <p:sp>
        <p:nvSpPr>
          <p:cNvPr id="672" name="Shape 672"/>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 Ay et al, </a:t>
            </a:r>
            <a:r>
              <a:rPr sz="1266" i="1" kern="0">
                <a:solidFill>
                  <a:srgbClr val="000000"/>
                </a:solidFill>
                <a:uFill>
                  <a:solidFill>
                    <a:srgbClr val="000000"/>
                  </a:solidFill>
                </a:uFill>
                <a:latin typeface="Arial"/>
                <a:cs typeface="Arial"/>
                <a:sym typeface="Arial"/>
              </a:rPr>
              <a:t>Genome Research</a:t>
            </a:r>
            <a:r>
              <a:rPr sz="1266" kern="0">
                <a:solidFill>
                  <a:srgbClr val="000000"/>
                </a:solidFill>
                <a:uFill>
                  <a:solidFill>
                    <a:srgbClr val="000000"/>
                  </a:solidFill>
                </a:uFill>
                <a:latin typeface="Arial"/>
                <a:cs typeface="Arial"/>
                <a:sym typeface="Arial"/>
              </a:rPr>
              <a:t> 2014</a:t>
            </a:r>
          </a:p>
        </p:txBody>
      </p:sp>
      <p:pic>
        <p:nvPicPr>
          <p:cNvPr id="673" name="droppedImage.png"/>
          <p:cNvPicPr>
            <a:picLocks noChangeAspect="1"/>
          </p:cNvPicPr>
          <p:nvPr/>
        </p:nvPicPr>
        <p:blipFill>
          <a:blip r:embed="rId2"/>
          <a:srcRect l="543" t="57211" r="67120"/>
          <a:stretch>
            <a:fillRect/>
          </a:stretch>
        </p:blipFill>
        <p:spPr>
          <a:xfrm>
            <a:off x="1783967" y="2045504"/>
            <a:ext cx="2266881" cy="2209782"/>
          </a:xfrm>
          <a:prstGeom prst="rect">
            <a:avLst/>
          </a:prstGeom>
          <a:ln w="12700">
            <a:miter lim="400000"/>
          </a:ln>
        </p:spPr>
      </p:pic>
      <p:sp>
        <p:nvSpPr>
          <p:cNvPr id="674" name="Shape 674"/>
          <p:cNvSpPr/>
          <p:nvPr/>
        </p:nvSpPr>
        <p:spPr>
          <a:xfrm>
            <a:off x="1536605" y="1090660"/>
            <a:ext cx="2761680" cy="788099"/>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3000">
                <a:uFill>
                  <a:solidFill>
                    <a:srgbClr val="000000"/>
                  </a:solidFill>
                </a:uFill>
                <a:latin typeface="Arial"/>
                <a:ea typeface="Arial"/>
                <a:cs typeface="Arial"/>
                <a:sym typeface="Arial"/>
              </a:defRPr>
            </a:lvl1pPr>
          </a:lstStyle>
          <a:p>
            <a:pPr algn="ctr" defTabSz="482163" hangingPunct="0"/>
            <a:r>
              <a:rPr sz="1582" kern="0">
                <a:solidFill>
                  <a:srgbClr val="000000"/>
                </a:solidFill>
              </a:rPr>
              <a:t>Hi-C contact counts are strongly inversely correlated with genomic distance</a:t>
            </a:r>
          </a:p>
        </p:txBody>
      </p:sp>
      <p:sp>
        <p:nvSpPr>
          <p:cNvPr id="675" name="Shape 675"/>
          <p:cNvSpPr/>
          <p:nvPr/>
        </p:nvSpPr>
        <p:spPr>
          <a:xfrm flipH="1">
            <a:off x="2898817" y="1802390"/>
            <a:ext cx="286474" cy="1296285"/>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76" name="Shape 676"/>
          <p:cNvSpPr/>
          <p:nvPr/>
        </p:nvSpPr>
        <p:spPr>
          <a:xfrm>
            <a:off x="3252260" y="1802390"/>
            <a:ext cx="467783" cy="1295517"/>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pic>
        <p:nvPicPr>
          <p:cNvPr id="677" name="Screen Shot 2015-05-20 at 8.16.20 PM.png"/>
          <p:cNvPicPr>
            <a:picLocks noChangeAspect="1"/>
          </p:cNvPicPr>
          <p:nvPr/>
        </p:nvPicPr>
        <p:blipFill>
          <a:blip r:embed="rId3"/>
          <a:stretch>
            <a:fillRect/>
          </a:stretch>
        </p:blipFill>
        <p:spPr>
          <a:xfrm>
            <a:off x="4628123" y="2045503"/>
            <a:ext cx="2893131" cy="2678825"/>
          </a:xfrm>
          <a:prstGeom prst="rect">
            <a:avLst/>
          </a:prstGeom>
          <a:ln w="12700">
            <a:miter lim="400000"/>
          </a:ln>
        </p:spPr>
      </p:pic>
      <p:sp>
        <p:nvSpPr>
          <p:cNvPr id="678" name="Shape 678"/>
          <p:cNvSpPr/>
          <p:nvPr/>
        </p:nvSpPr>
        <p:spPr>
          <a:xfrm>
            <a:off x="4765283" y="1012527"/>
            <a:ext cx="2761680" cy="1031562"/>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3000">
                <a:uFill>
                  <a:solidFill>
                    <a:srgbClr val="000000"/>
                  </a:solidFill>
                </a:uFill>
                <a:latin typeface="Arial"/>
                <a:ea typeface="Arial"/>
                <a:cs typeface="Arial"/>
                <a:sym typeface="Arial"/>
              </a:defRPr>
            </a:lvl1pPr>
          </a:lstStyle>
          <a:p>
            <a:pPr algn="ctr" defTabSz="482163" hangingPunct="0"/>
            <a:r>
              <a:rPr sz="1582" kern="0">
                <a:solidFill>
                  <a:srgbClr val="000000"/>
                </a:solidFill>
              </a:rPr>
              <a:t>Pairs of positions with many more contacts than expected given their 1D distance are significant contacts</a:t>
            </a:r>
          </a:p>
        </p:txBody>
      </p:sp>
      <p:sp>
        <p:nvSpPr>
          <p:cNvPr id="679" name="Shape 679"/>
          <p:cNvSpPr/>
          <p:nvPr/>
        </p:nvSpPr>
        <p:spPr>
          <a:xfrm flipH="1">
            <a:off x="5591558" y="1926267"/>
            <a:ext cx="76110" cy="783087"/>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680" name="Shape 680"/>
          <p:cNvSpPr/>
          <p:nvPr/>
        </p:nvSpPr>
        <p:spPr>
          <a:xfrm>
            <a:off x="5801608" y="1926266"/>
            <a:ext cx="268999" cy="1581642"/>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2" name="Slide Number Placeholder 1">
            <a:extLst>
              <a:ext uri="{FF2B5EF4-FFF2-40B4-BE49-F238E27FC236}">
                <a16:creationId xmlns:a16="http://schemas.microsoft.com/office/drawing/2014/main" id="{E09F2C4D-8AA2-9276-CF57-4BF9CC01E7D7}"/>
              </a:ext>
            </a:extLst>
          </p:cNvPr>
          <p:cNvSpPr>
            <a:spLocks noGrp="1"/>
          </p:cNvSpPr>
          <p:nvPr>
            <p:ph type="sldNum" sz="quarter" idx="2"/>
          </p:nvPr>
        </p:nvSpPr>
        <p:spPr/>
        <p:txBody>
          <a:bodyPr/>
          <a:lstStyle/>
          <a:p>
            <a:fld id="{86CB4B4D-7CA3-9044-876B-883B54F8677D}" type="slidenum">
              <a:rPr lang="en-US" smtClean="0"/>
              <a:t>52</a:t>
            </a:fld>
            <a:endParaRPr lang="en-US"/>
          </a:p>
        </p:txBody>
      </p:sp>
    </p:spTree>
    <p:extLst>
      <p:ext uri="{BB962C8B-B14F-4D97-AF65-F5344CB8AC3E}">
        <p14:creationId xmlns:p14="http://schemas.microsoft.com/office/powerpoint/2010/main" val="3187482340"/>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Binomial p-value calculation</a:t>
            </a:r>
          </a:p>
        </p:txBody>
      </p:sp>
      <p:grpSp>
        <p:nvGrpSpPr>
          <p:cNvPr id="29" name="Group 28"/>
          <p:cNvGrpSpPr/>
          <p:nvPr/>
        </p:nvGrpSpPr>
        <p:grpSpPr>
          <a:xfrm>
            <a:off x="4765347" y="3498412"/>
            <a:ext cx="2349302" cy="995353"/>
            <a:chOff x="3339795" y="4881846"/>
            <a:chExt cx="3132402" cy="1327137"/>
          </a:xfrm>
        </p:grpSpPr>
        <p:pic>
          <p:nvPicPr>
            <p:cNvPr id="7" name="Picture 6"/>
            <p:cNvPicPr>
              <a:picLocks noChangeAspect="1"/>
            </p:cNvPicPr>
            <p:nvPr/>
          </p:nvPicPr>
          <p:blipFill>
            <a:blip r:embed="rId3"/>
            <a:stretch>
              <a:fillRect/>
            </a:stretch>
          </p:blipFill>
          <p:spPr>
            <a:xfrm>
              <a:off x="5290420" y="4881846"/>
              <a:ext cx="572177" cy="652640"/>
            </a:xfrm>
            <a:prstGeom prst="rect">
              <a:avLst/>
            </a:prstGeom>
          </p:spPr>
        </p:pic>
        <p:pic>
          <p:nvPicPr>
            <p:cNvPr id="9" name="Picture 8"/>
            <p:cNvPicPr>
              <a:picLocks noChangeAspect="1"/>
            </p:cNvPicPr>
            <p:nvPr/>
          </p:nvPicPr>
          <p:blipFill>
            <a:blip r:embed="rId3"/>
            <a:stretch>
              <a:fillRect/>
            </a:stretch>
          </p:blipFill>
          <p:spPr>
            <a:xfrm>
              <a:off x="5442820" y="5034246"/>
              <a:ext cx="572177" cy="652640"/>
            </a:xfrm>
            <a:prstGeom prst="rect">
              <a:avLst/>
            </a:prstGeom>
          </p:spPr>
        </p:pic>
        <p:pic>
          <p:nvPicPr>
            <p:cNvPr id="10" name="Picture 9"/>
            <p:cNvPicPr>
              <a:picLocks noChangeAspect="1"/>
            </p:cNvPicPr>
            <p:nvPr/>
          </p:nvPicPr>
          <p:blipFill>
            <a:blip r:embed="rId3"/>
            <a:stretch>
              <a:fillRect/>
            </a:stretch>
          </p:blipFill>
          <p:spPr>
            <a:xfrm>
              <a:off x="5595220" y="5186646"/>
              <a:ext cx="572177" cy="652640"/>
            </a:xfrm>
            <a:prstGeom prst="rect">
              <a:avLst/>
            </a:prstGeom>
          </p:spPr>
        </p:pic>
        <p:pic>
          <p:nvPicPr>
            <p:cNvPr id="11" name="Picture 10"/>
            <p:cNvPicPr>
              <a:picLocks noChangeAspect="1"/>
            </p:cNvPicPr>
            <p:nvPr/>
          </p:nvPicPr>
          <p:blipFill>
            <a:blip r:embed="rId3"/>
            <a:stretch>
              <a:fillRect/>
            </a:stretch>
          </p:blipFill>
          <p:spPr>
            <a:xfrm>
              <a:off x="5747620" y="5339046"/>
              <a:ext cx="572177" cy="652640"/>
            </a:xfrm>
            <a:prstGeom prst="rect">
              <a:avLst/>
            </a:prstGeom>
          </p:spPr>
        </p:pic>
        <p:pic>
          <p:nvPicPr>
            <p:cNvPr id="12" name="Picture 11"/>
            <p:cNvPicPr>
              <a:picLocks noChangeAspect="1"/>
            </p:cNvPicPr>
            <p:nvPr/>
          </p:nvPicPr>
          <p:blipFill>
            <a:blip r:embed="rId3"/>
            <a:stretch>
              <a:fillRect/>
            </a:stretch>
          </p:blipFill>
          <p:spPr>
            <a:xfrm>
              <a:off x="5900020" y="5491446"/>
              <a:ext cx="572177" cy="652640"/>
            </a:xfrm>
            <a:prstGeom prst="rect">
              <a:avLst/>
            </a:prstGeom>
          </p:spPr>
        </p:pic>
        <p:pic>
          <p:nvPicPr>
            <p:cNvPr id="13" name="Picture 12"/>
            <p:cNvPicPr>
              <a:picLocks noChangeAspect="1"/>
            </p:cNvPicPr>
            <p:nvPr/>
          </p:nvPicPr>
          <p:blipFill>
            <a:blip r:embed="rId3"/>
            <a:stretch>
              <a:fillRect/>
            </a:stretch>
          </p:blipFill>
          <p:spPr>
            <a:xfrm>
              <a:off x="4677396" y="4912481"/>
              <a:ext cx="572177" cy="652640"/>
            </a:xfrm>
            <a:prstGeom prst="rect">
              <a:avLst/>
            </a:prstGeom>
          </p:spPr>
        </p:pic>
        <p:pic>
          <p:nvPicPr>
            <p:cNvPr id="14" name="Picture 13"/>
            <p:cNvPicPr>
              <a:picLocks noChangeAspect="1"/>
            </p:cNvPicPr>
            <p:nvPr/>
          </p:nvPicPr>
          <p:blipFill>
            <a:blip r:embed="rId3"/>
            <a:stretch>
              <a:fillRect/>
            </a:stretch>
          </p:blipFill>
          <p:spPr>
            <a:xfrm>
              <a:off x="4829796" y="5064881"/>
              <a:ext cx="572177" cy="652640"/>
            </a:xfrm>
            <a:prstGeom prst="rect">
              <a:avLst/>
            </a:prstGeom>
          </p:spPr>
        </p:pic>
        <p:pic>
          <p:nvPicPr>
            <p:cNvPr id="15" name="Picture 14"/>
            <p:cNvPicPr>
              <a:picLocks noChangeAspect="1"/>
            </p:cNvPicPr>
            <p:nvPr/>
          </p:nvPicPr>
          <p:blipFill>
            <a:blip r:embed="rId3"/>
            <a:stretch>
              <a:fillRect/>
            </a:stretch>
          </p:blipFill>
          <p:spPr>
            <a:xfrm>
              <a:off x="4982196" y="5217281"/>
              <a:ext cx="572177" cy="652640"/>
            </a:xfrm>
            <a:prstGeom prst="rect">
              <a:avLst/>
            </a:prstGeom>
          </p:spPr>
        </p:pic>
        <p:pic>
          <p:nvPicPr>
            <p:cNvPr id="16" name="Picture 15"/>
            <p:cNvPicPr>
              <a:picLocks noChangeAspect="1"/>
            </p:cNvPicPr>
            <p:nvPr/>
          </p:nvPicPr>
          <p:blipFill>
            <a:blip r:embed="rId3"/>
            <a:stretch>
              <a:fillRect/>
            </a:stretch>
          </p:blipFill>
          <p:spPr>
            <a:xfrm>
              <a:off x="5134596" y="5369681"/>
              <a:ext cx="572177" cy="652640"/>
            </a:xfrm>
            <a:prstGeom prst="rect">
              <a:avLst/>
            </a:prstGeom>
          </p:spPr>
        </p:pic>
        <p:pic>
          <p:nvPicPr>
            <p:cNvPr id="17" name="Picture 16"/>
            <p:cNvPicPr>
              <a:picLocks noChangeAspect="1"/>
            </p:cNvPicPr>
            <p:nvPr/>
          </p:nvPicPr>
          <p:blipFill>
            <a:blip r:embed="rId3"/>
            <a:stretch>
              <a:fillRect/>
            </a:stretch>
          </p:blipFill>
          <p:spPr>
            <a:xfrm>
              <a:off x="5286996" y="5522081"/>
              <a:ext cx="572177" cy="652640"/>
            </a:xfrm>
            <a:prstGeom prst="rect">
              <a:avLst/>
            </a:prstGeom>
          </p:spPr>
        </p:pic>
        <p:grpSp>
          <p:nvGrpSpPr>
            <p:cNvPr id="28" name="Group 27"/>
            <p:cNvGrpSpPr/>
            <p:nvPr/>
          </p:nvGrpSpPr>
          <p:grpSpPr>
            <a:xfrm>
              <a:off x="3339795" y="4916108"/>
              <a:ext cx="1794801" cy="1292875"/>
              <a:chOff x="4829796" y="5034246"/>
              <a:chExt cx="1794801" cy="1292875"/>
            </a:xfrm>
          </p:grpSpPr>
          <p:pic>
            <p:nvPicPr>
              <p:cNvPr id="18" name="Picture 17"/>
              <p:cNvPicPr>
                <a:picLocks noChangeAspect="1"/>
              </p:cNvPicPr>
              <p:nvPr/>
            </p:nvPicPr>
            <p:blipFill>
              <a:blip r:embed="rId3"/>
              <a:stretch>
                <a:fillRect/>
              </a:stretch>
            </p:blipFill>
            <p:spPr>
              <a:xfrm>
                <a:off x="5442820" y="5034246"/>
                <a:ext cx="572177" cy="652640"/>
              </a:xfrm>
              <a:prstGeom prst="rect">
                <a:avLst/>
              </a:prstGeom>
            </p:spPr>
          </p:pic>
          <p:pic>
            <p:nvPicPr>
              <p:cNvPr id="19" name="Picture 18"/>
              <p:cNvPicPr>
                <a:picLocks noChangeAspect="1"/>
              </p:cNvPicPr>
              <p:nvPr/>
            </p:nvPicPr>
            <p:blipFill>
              <a:blip r:embed="rId3"/>
              <a:stretch>
                <a:fillRect/>
              </a:stretch>
            </p:blipFill>
            <p:spPr>
              <a:xfrm>
                <a:off x="5595220" y="5186646"/>
                <a:ext cx="572177" cy="652640"/>
              </a:xfrm>
              <a:prstGeom prst="rect">
                <a:avLst/>
              </a:prstGeom>
            </p:spPr>
          </p:pic>
          <p:pic>
            <p:nvPicPr>
              <p:cNvPr id="20" name="Picture 19"/>
              <p:cNvPicPr>
                <a:picLocks noChangeAspect="1"/>
              </p:cNvPicPr>
              <p:nvPr/>
            </p:nvPicPr>
            <p:blipFill>
              <a:blip r:embed="rId3"/>
              <a:stretch>
                <a:fillRect/>
              </a:stretch>
            </p:blipFill>
            <p:spPr>
              <a:xfrm>
                <a:off x="5747620" y="5339046"/>
                <a:ext cx="572177" cy="652640"/>
              </a:xfrm>
              <a:prstGeom prst="rect">
                <a:avLst/>
              </a:prstGeom>
            </p:spPr>
          </p:pic>
          <p:pic>
            <p:nvPicPr>
              <p:cNvPr id="21" name="Picture 20"/>
              <p:cNvPicPr>
                <a:picLocks noChangeAspect="1"/>
              </p:cNvPicPr>
              <p:nvPr/>
            </p:nvPicPr>
            <p:blipFill>
              <a:blip r:embed="rId3"/>
              <a:stretch>
                <a:fillRect/>
              </a:stretch>
            </p:blipFill>
            <p:spPr>
              <a:xfrm>
                <a:off x="5900020" y="5491446"/>
                <a:ext cx="572177" cy="652640"/>
              </a:xfrm>
              <a:prstGeom prst="rect">
                <a:avLst/>
              </a:prstGeom>
            </p:spPr>
          </p:pic>
          <p:pic>
            <p:nvPicPr>
              <p:cNvPr id="22" name="Picture 21"/>
              <p:cNvPicPr>
                <a:picLocks noChangeAspect="1"/>
              </p:cNvPicPr>
              <p:nvPr/>
            </p:nvPicPr>
            <p:blipFill>
              <a:blip r:embed="rId3"/>
              <a:stretch>
                <a:fillRect/>
              </a:stretch>
            </p:blipFill>
            <p:spPr>
              <a:xfrm>
                <a:off x="6052420" y="5643846"/>
                <a:ext cx="572177" cy="652640"/>
              </a:xfrm>
              <a:prstGeom prst="rect">
                <a:avLst/>
              </a:prstGeom>
            </p:spPr>
          </p:pic>
          <p:pic>
            <p:nvPicPr>
              <p:cNvPr id="23" name="Picture 22"/>
              <p:cNvPicPr>
                <a:picLocks noChangeAspect="1"/>
              </p:cNvPicPr>
              <p:nvPr/>
            </p:nvPicPr>
            <p:blipFill>
              <a:blip r:embed="rId3"/>
              <a:stretch>
                <a:fillRect/>
              </a:stretch>
            </p:blipFill>
            <p:spPr>
              <a:xfrm>
                <a:off x="4829796" y="5064881"/>
                <a:ext cx="572177" cy="652640"/>
              </a:xfrm>
              <a:prstGeom prst="rect">
                <a:avLst/>
              </a:prstGeom>
            </p:spPr>
          </p:pic>
          <p:pic>
            <p:nvPicPr>
              <p:cNvPr id="24" name="Picture 23"/>
              <p:cNvPicPr>
                <a:picLocks noChangeAspect="1"/>
              </p:cNvPicPr>
              <p:nvPr/>
            </p:nvPicPr>
            <p:blipFill>
              <a:blip r:embed="rId3"/>
              <a:stretch>
                <a:fillRect/>
              </a:stretch>
            </p:blipFill>
            <p:spPr>
              <a:xfrm>
                <a:off x="4982196" y="5217281"/>
                <a:ext cx="572177" cy="652640"/>
              </a:xfrm>
              <a:prstGeom prst="rect">
                <a:avLst/>
              </a:prstGeom>
            </p:spPr>
          </p:pic>
          <p:pic>
            <p:nvPicPr>
              <p:cNvPr id="25" name="Picture 24"/>
              <p:cNvPicPr>
                <a:picLocks noChangeAspect="1"/>
              </p:cNvPicPr>
              <p:nvPr/>
            </p:nvPicPr>
            <p:blipFill>
              <a:blip r:embed="rId3"/>
              <a:stretch>
                <a:fillRect/>
              </a:stretch>
            </p:blipFill>
            <p:spPr>
              <a:xfrm>
                <a:off x="5134596" y="5369681"/>
                <a:ext cx="572177" cy="652640"/>
              </a:xfrm>
              <a:prstGeom prst="rect">
                <a:avLst/>
              </a:prstGeom>
            </p:spPr>
          </p:pic>
          <p:pic>
            <p:nvPicPr>
              <p:cNvPr id="26" name="Picture 25"/>
              <p:cNvPicPr>
                <a:picLocks noChangeAspect="1"/>
              </p:cNvPicPr>
              <p:nvPr/>
            </p:nvPicPr>
            <p:blipFill>
              <a:blip r:embed="rId3"/>
              <a:stretch>
                <a:fillRect/>
              </a:stretch>
            </p:blipFill>
            <p:spPr>
              <a:xfrm>
                <a:off x="5286996" y="5522081"/>
                <a:ext cx="572177" cy="652640"/>
              </a:xfrm>
              <a:prstGeom prst="rect">
                <a:avLst/>
              </a:prstGeom>
            </p:spPr>
          </p:pic>
          <p:pic>
            <p:nvPicPr>
              <p:cNvPr id="27" name="Picture 26"/>
              <p:cNvPicPr>
                <a:picLocks noChangeAspect="1"/>
              </p:cNvPicPr>
              <p:nvPr/>
            </p:nvPicPr>
            <p:blipFill>
              <a:blip r:embed="rId3"/>
              <a:stretch>
                <a:fillRect/>
              </a:stretch>
            </p:blipFill>
            <p:spPr>
              <a:xfrm>
                <a:off x="5439396" y="5674481"/>
                <a:ext cx="572177" cy="652640"/>
              </a:xfrm>
              <a:prstGeom prst="rect">
                <a:avLst/>
              </a:prstGeom>
            </p:spPr>
          </p:pic>
        </p:grpSp>
      </p:grpSp>
      <p:sp>
        <p:nvSpPr>
          <p:cNvPr id="30" name="Oval 29"/>
          <p:cNvSpPr/>
          <p:nvPr/>
        </p:nvSpPr>
        <p:spPr>
          <a:xfrm>
            <a:off x="5308780" y="1200150"/>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1" name="Oval 30"/>
          <p:cNvSpPr/>
          <p:nvPr/>
        </p:nvSpPr>
        <p:spPr>
          <a:xfrm>
            <a:off x="5565955" y="1200150"/>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2" name="Oval 31"/>
          <p:cNvSpPr/>
          <p:nvPr/>
        </p:nvSpPr>
        <p:spPr>
          <a:xfrm>
            <a:off x="5449174" y="1392728"/>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3" name="Oval 32"/>
          <p:cNvSpPr/>
          <p:nvPr/>
        </p:nvSpPr>
        <p:spPr>
          <a:xfrm>
            <a:off x="5706349" y="1392728"/>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4" name="Oval 33"/>
          <p:cNvSpPr/>
          <p:nvPr/>
        </p:nvSpPr>
        <p:spPr>
          <a:xfrm>
            <a:off x="5944960" y="1288358"/>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5" name="Oval 34"/>
          <p:cNvSpPr/>
          <p:nvPr/>
        </p:nvSpPr>
        <p:spPr>
          <a:xfrm>
            <a:off x="6202135" y="1288358"/>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6" name="Oval 35"/>
          <p:cNvSpPr/>
          <p:nvPr/>
        </p:nvSpPr>
        <p:spPr>
          <a:xfrm>
            <a:off x="6085354" y="1480935"/>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7" name="Oval 36"/>
          <p:cNvSpPr/>
          <p:nvPr/>
        </p:nvSpPr>
        <p:spPr>
          <a:xfrm>
            <a:off x="6342529" y="1480935"/>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8" name="Oval 37"/>
          <p:cNvSpPr/>
          <p:nvPr/>
        </p:nvSpPr>
        <p:spPr>
          <a:xfrm>
            <a:off x="5227375" y="1653653"/>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39" name="Oval 38"/>
          <p:cNvSpPr/>
          <p:nvPr/>
        </p:nvSpPr>
        <p:spPr>
          <a:xfrm>
            <a:off x="5484550" y="1653653"/>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0" name="Oval 39"/>
          <p:cNvSpPr/>
          <p:nvPr/>
        </p:nvSpPr>
        <p:spPr>
          <a:xfrm>
            <a:off x="5367769" y="1846230"/>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1" name="Oval 40"/>
          <p:cNvSpPr/>
          <p:nvPr/>
        </p:nvSpPr>
        <p:spPr>
          <a:xfrm>
            <a:off x="5624944" y="1846230"/>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2" name="Oval 41"/>
          <p:cNvSpPr/>
          <p:nvPr/>
        </p:nvSpPr>
        <p:spPr>
          <a:xfrm>
            <a:off x="5863555" y="1741860"/>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3" name="Oval 42"/>
          <p:cNvSpPr/>
          <p:nvPr/>
        </p:nvSpPr>
        <p:spPr>
          <a:xfrm>
            <a:off x="6120730" y="1741860"/>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4" name="Oval 43"/>
          <p:cNvSpPr/>
          <p:nvPr/>
        </p:nvSpPr>
        <p:spPr>
          <a:xfrm>
            <a:off x="6003949" y="1934438"/>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5" name="Oval 44"/>
          <p:cNvSpPr/>
          <p:nvPr/>
        </p:nvSpPr>
        <p:spPr>
          <a:xfrm>
            <a:off x="6261124" y="1934438"/>
            <a:ext cx="171450" cy="171450"/>
          </a:xfrm>
          <a:prstGeom prst="ellipse">
            <a:avLst/>
          </a:prstGeom>
          <a:scene3d>
            <a:camera prst="orthographicFront"/>
            <a:lightRig rig="threePt" dir="t"/>
          </a:scene3d>
          <a:sp3d>
            <a:bevelT/>
            <a:bevelB/>
          </a:sp3d>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ular Callout 7"/>
          <p:cNvSpPr/>
          <p:nvPr/>
        </p:nvSpPr>
        <p:spPr>
          <a:xfrm>
            <a:off x="2857500" y="914400"/>
            <a:ext cx="2400300" cy="342900"/>
          </a:xfrm>
          <a:prstGeom prst="wedgeRectCallout">
            <a:avLst>
              <a:gd name="adj1" fmla="val -20730"/>
              <a:gd name="adj2" fmla="val 3613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prstClr val="white"/>
                </a:solidFill>
                <a:latin typeface="Calibri"/>
              </a:rPr>
              <a:t>1/ (Total number of locus pairs)</a:t>
            </a:r>
          </a:p>
        </p:txBody>
      </p:sp>
      <p:sp>
        <p:nvSpPr>
          <p:cNvPr id="47" name="Rectangular Callout 46"/>
          <p:cNvSpPr/>
          <p:nvPr/>
        </p:nvSpPr>
        <p:spPr>
          <a:xfrm>
            <a:off x="2857500" y="3143250"/>
            <a:ext cx="1771650" cy="628650"/>
          </a:xfrm>
          <a:prstGeom prst="wedgeRectCallout">
            <a:avLst>
              <a:gd name="adj1" fmla="val 36319"/>
              <a:gd name="adj2" fmla="val -176718"/>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prstClr val="white"/>
                </a:solidFill>
                <a:latin typeface="Calibri"/>
              </a:rPr>
              <a:t>Sum of contact counts for all locus pairs</a:t>
            </a:r>
          </a:p>
        </p:txBody>
      </p:sp>
      <p:sp>
        <p:nvSpPr>
          <p:cNvPr id="48" name="Rectangular Callout 47"/>
          <p:cNvSpPr/>
          <p:nvPr/>
        </p:nvSpPr>
        <p:spPr>
          <a:xfrm>
            <a:off x="1143000" y="1028700"/>
            <a:ext cx="1200150" cy="628650"/>
          </a:xfrm>
          <a:prstGeom prst="wedgeRectCallout">
            <a:avLst>
              <a:gd name="adj1" fmla="val 85040"/>
              <a:gd name="adj2" fmla="val 1485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prstClr val="white"/>
                </a:solidFill>
                <a:latin typeface="Calibri"/>
              </a:rPr>
              <a:t>Observed contact count</a:t>
            </a:r>
          </a:p>
        </p:txBody>
      </p:sp>
      <p:graphicFrame>
        <p:nvGraphicFramePr>
          <p:cNvPr id="50" name="Object 49"/>
          <p:cNvGraphicFramePr>
            <a:graphicFrameLocks noChangeAspect="1"/>
          </p:cNvGraphicFramePr>
          <p:nvPr/>
        </p:nvGraphicFramePr>
        <p:xfrm>
          <a:off x="1994297" y="2057400"/>
          <a:ext cx="3156347" cy="685800"/>
        </p:xfrm>
        <a:graphic>
          <a:graphicData uri="http://schemas.openxmlformats.org/presentationml/2006/ole">
            <mc:AlternateContent xmlns:mc="http://schemas.openxmlformats.org/markup-compatibility/2006">
              <mc:Choice xmlns:v="urn:schemas-microsoft-com:vml" Requires="v">
                <p:oleObj name="Equation" r:id="rId4" imgW="2044700" imgH="444500" progId="Equation.3">
                  <p:embed/>
                </p:oleObj>
              </mc:Choice>
              <mc:Fallback>
                <p:oleObj name="Equation" r:id="rId4" imgW="2044700" imgH="444500" progId="Equation.3">
                  <p:embed/>
                  <p:pic>
                    <p:nvPicPr>
                      <p:cNvPr id="50" name="Object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4297" y="2057400"/>
                        <a:ext cx="3156347"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a:extLst>
              <a:ext uri="{FF2B5EF4-FFF2-40B4-BE49-F238E27FC236}">
                <a16:creationId xmlns:a16="http://schemas.microsoft.com/office/drawing/2014/main" id="{0E0AC4EC-703C-2FC9-5547-2285BC96AE76}"/>
              </a:ext>
            </a:extLst>
          </p:cNvPr>
          <p:cNvSpPr>
            <a:spLocks noGrp="1"/>
          </p:cNvSpPr>
          <p:nvPr>
            <p:ph type="sldNum" sz="quarter" idx="12"/>
          </p:nvPr>
        </p:nvSpPr>
        <p:spPr/>
        <p:txBody>
          <a:bodyPr/>
          <a:lstStyle/>
          <a:p>
            <a:fld id="{415EDC5C-A534-471E-ABDA-3917A36C80D6}" type="slidenum">
              <a:rPr lang="en-US" smtClean="0"/>
              <a:pPr/>
              <a:t>53</a:t>
            </a:fld>
            <a:endParaRPr lang="en-US"/>
          </a:p>
        </p:txBody>
      </p:sp>
    </p:spTree>
    <p:extLst>
      <p:ext uri="{BB962C8B-B14F-4D97-AF65-F5344CB8AC3E}">
        <p14:creationId xmlns:p14="http://schemas.microsoft.com/office/powerpoint/2010/main" val="3890025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2963"/>
            <a:ext cx="6858000" cy="491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ABEAB088-B60C-9DC3-DA08-C89A5120F97E}"/>
              </a:ext>
            </a:extLst>
          </p:cNvPr>
          <p:cNvSpPr>
            <a:spLocks noGrp="1"/>
          </p:cNvSpPr>
          <p:nvPr>
            <p:ph type="sldNum" sz="quarter" idx="12"/>
          </p:nvPr>
        </p:nvSpPr>
        <p:spPr/>
        <p:txBody>
          <a:bodyPr/>
          <a:lstStyle/>
          <a:p>
            <a:fld id="{415EDC5C-A534-471E-ABDA-3917A36C80D6}" type="slidenum">
              <a:rPr lang="en-US" smtClean="0"/>
              <a:pPr/>
              <a:t>54</a:t>
            </a:fld>
            <a:endParaRPr lang="en-US"/>
          </a:p>
        </p:txBody>
      </p:sp>
    </p:spTree>
    <p:extLst>
      <p:ext uri="{BB962C8B-B14F-4D97-AF65-F5344CB8AC3E}">
        <p14:creationId xmlns:p14="http://schemas.microsoft.com/office/powerpoint/2010/main" val="2143293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85900" y="53146"/>
            <a:ext cx="6247210" cy="5064919"/>
            <a:chOff x="457200" y="52388"/>
            <a:chExt cx="8329613" cy="6753225"/>
          </a:xfrm>
        </p:grpSpPr>
        <p:grpSp>
          <p:nvGrpSpPr>
            <p:cNvPr id="7" name="Group 6"/>
            <p:cNvGrpSpPr/>
            <p:nvPr/>
          </p:nvGrpSpPr>
          <p:grpSpPr>
            <a:xfrm>
              <a:off x="457200" y="52388"/>
              <a:ext cx="8329613" cy="6753225"/>
              <a:chOff x="457200" y="52388"/>
              <a:chExt cx="8329613" cy="6753225"/>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l="1186"/>
              <a:stretch>
                <a:fillRect/>
              </a:stretch>
            </p:blipFill>
            <p:spPr bwMode="auto">
              <a:xfrm>
                <a:off x="457200" y="52388"/>
                <a:ext cx="8329613"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638800" y="5029200"/>
                <a:ext cx="1752600" cy="7620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sp>
          <p:nvSpPr>
            <p:cNvPr id="8" name="Rectangle 7"/>
            <p:cNvSpPr/>
            <p:nvPr/>
          </p:nvSpPr>
          <p:spPr>
            <a:xfrm>
              <a:off x="2438400" y="228600"/>
              <a:ext cx="449580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grpSp>
      <p:sp>
        <p:nvSpPr>
          <p:cNvPr id="2" name="Title 1"/>
          <p:cNvSpPr>
            <a:spLocks noGrp="1"/>
          </p:cNvSpPr>
          <p:nvPr>
            <p:ph type="title"/>
          </p:nvPr>
        </p:nvSpPr>
        <p:spPr/>
        <p:txBody>
          <a:bodyPr/>
          <a:lstStyle/>
          <a:p>
            <a:r>
              <a:rPr lang="en-US" dirty="0"/>
              <a:t>Spline fitting </a:t>
            </a:r>
            <a:r>
              <a:rPr lang="en-US" dirty="0">
                <a:latin typeface="Wingdings"/>
                <a:ea typeface="Wingdings"/>
                <a:cs typeface="Wingdings"/>
              </a:rPr>
              <a:t></a:t>
            </a:r>
            <a:r>
              <a:rPr lang="en-US" dirty="0"/>
              <a:t> FDR control</a:t>
            </a:r>
          </a:p>
        </p:txBody>
      </p:sp>
      <p:sp>
        <p:nvSpPr>
          <p:cNvPr id="4" name="TextBox 3"/>
          <p:cNvSpPr txBox="1"/>
          <p:nvPr/>
        </p:nvSpPr>
        <p:spPr>
          <a:xfrm>
            <a:off x="2457450" y="2457450"/>
            <a:ext cx="514350" cy="369332"/>
          </a:xfrm>
          <a:prstGeom prst="rect">
            <a:avLst/>
          </a:prstGeom>
          <a:solidFill>
            <a:schemeClr val="bg1"/>
          </a:solidFill>
        </p:spPr>
        <p:txBody>
          <a:bodyPr wrap="square" rtlCol="0">
            <a:spAutoFit/>
          </a:bodyPr>
          <a:lstStyle/>
          <a:p>
            <a:pPr defTabSz="685800"/>
            <a:r>
              <a:rPr lang="en-US" dirty="0">
                <a:solidFill>
                  <a:prstClr val="black"/>
                </a:solidFill>
                <a:latin typeface="Calibri"/>
              </a:rPr>
              <a:t>m</a:t>
            </a:r>
            <a:r>
              <a:rPr lang="en-US" baseline="-25000" dirty="0">
                <a:solidFill>
                  <a:prstClr val="black"/>
                </a:solidFill>
                <a:latin typeface="Calibri"/>
              </a:rPr>
              <a:t>1</a:t>
            </a:r>
          </a:p>
        </p:txBody>
      </p:sp>
      <p:sp>
        <p:nvSpPr>
          <p:cNvPr id="5" name="TextBox 4"/>
          <p:cNvSpPr txBox="1"/>
          <p:nvPr/>
        </p:nvSpPr>
        <p:spPr>
          <a:xfrm>
            <a:off x="2628900" y="3486150"/>
            <a:ext cx="460664" cy="369332"/>
          </a:xfrm>
          <a:prstGeom prst="rect">
            <a:avLst/>
          </a:prstGeom>
          <a:solidFill>
            <a:schemeClr val="bg1"/>
          </a:solidFill>
        </p:spPr>
        <p:txBody>
          <a:bodyPr wrap="square" rtlCol="0">
            <a:spAutoFit/>
          </a:bodyPr>
          <a:lstStyle/>
          <a:p>
            <a:pPr defTabSz="685800"/>
            <a:r>
              <a:rPr lang="en-US" dirty="0">
                <a:solidFill>
                  <a:prstClr val="black"/>
                </a:solidFill>
                <a:latin typeface="Calibri"/>
              </a:rPr>
              <a:t>m</a:t>
            </a:r>
            <a:r>
              <a:rPr lang="en-US" baseline="-25000" dirty="0">
                <a:solidFill>
                  <a:prstClr val="black"/>
                </a:solidFill>
                <a:latin typeface="Calibri"/>
              </a:rPr>
              <a:t>2</a:t>
            </a:r>
          </a:p>
        </p:txBody>
      </p:sp>
      <p:sp>
        <p:nvSpPr>
          <p:cNvPr id="3" name="Slide Number Placeholder 2">
            <a:extLst>
              <a:ext uri="{FF2B5EF4-FFF2-40B4-BE49-F238E27FC236}">
                <a16:creationId xmlns:a16="http://schemas.microsoft.com/office/drawing/2014/main" id="{B0A80EC5-E061-E48B-1262-AA9BB730B866}"/>
              </a:ext>
            </a:extLst>
          </p:cNvPr>
          <p:cNvSpPr>
            <a:spLocks noGrp="1"/>
          </p:cNvSpPr>
          <p:nvPr>
            <p:ph type="sldNum" sz="quarter" idx="12"/>
          </p:nvPr>
        </p:nvSpPr>
        <p:spPr/>
        <p:txBody>
          <a:bodyPr/>
          <a:lstStyle/>
          <a:p>
            <a:fld id="{415EDC5C-A534-471E-ABDA-3917A36C80D6}" type="slidenum">
              <a:rPr lang="en-US" smtClean="0"/>
              <a:pPr/>
              <a:t>55</a:t>
            </a:fld>
            <a:endParaRPr lang="en-US"/>
          </a:p>
        </p:txBody>
      </p:sp>
      <p:sp>
        <p:nvSpPr>
          <p:cNvPr id="11" name="Rectangle 10">
            <a:extLst>
              <a:ext uri="{FF2B5EF4-FFF2-40B4-BE49-F238E27FC236}">
                <a16:creationId xmlns:a16="http://schemas.microsoft.com/office/drawing/2014/main" id="{75CBCADC-3CF9-A72C-1966-673989060588}"/>
              </a:ext>
            </a:extLst>
          </p:cNvPr>
          <p:cNvSpPr/>
          <p:nvPr/>
        </p:nvSpPr>
        <p:spPr>
          <a:xfrm>
            <a:off x="7370765" y="2201875"/>
            <a:ext cx="1506931" cy="11265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FDR controlled list of contacts</a:t>
            </a:r>
          </a:p>
        </p:txBody>
      </p:sp>
      <p:sp>
        <p:nvSpPr>
          <p:cNvPr id="12" name="Rectangle 11">
            <a:extLst>
              <a:ext uri="{FF2B5EF4-FFF2-40B4-BE49-F238E27FC236}">
                <a16:creationId xmlns:a16="http://schemas.microsoft.com/office/drawing/2014/main" id="{6AFF3FDB-EA94-3172-74CB-850CC40EDA17}"/>
              </a:ext>
            </a:extLst>
          </p:cNvPr>
          <p:cNvSpPr/>
          <p:nvPr/>
        </p:nvSpPr>
        <p:spPr>
          <a:xfrm>
            <a:off x="6605626" y="2948026"/>
            <a:ext cx="757824" cy="299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4469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0" y="95251"/>
            <a:ext cx="6858000" cy="4934477"/>
          </a:xfrm>
          <a:prstGeom prst="rect">
            <a:avLst/>
          </a:prstGeom>
        </p:spPr>
      </p:pic>
      <p:grpSp>
        <p:nvGrpSpPr>
          <p:cNvPr id="7" name="Group 6"/>
          <p:cNvGrpSpPr/>
          <p:nvPr/>
        </p:nvGrpSpPr>
        <p:grpSpPr>
          <a:xfrm>
            <a:off x="5486400" y="800100"/>
            <a:ext cx="1828800" cy="1543050"/>
            <a:chOff x="5791200" y="1066800"/>
            <a:chExt cx="2438400" cy="2057400"/>
          </a:xfrm>
        </p:grpSpPr>
        <p:sp>
          <p:nvSpPr>
            <p:cNvPr id="4" name="Rectangular Callout 3"/>
            <p:cNvSpPr/>
            <p:nvPr/>
          </p:nvSpPr>
          <p:spPr>
            <a:xfrm>
              <a:off x="6019800" y="2057400"/>
              <a:ext cx="2057400" cy="1066800"/>
            </a:xfrm>
            <a:prstGeom prst="wedgeRectCallout">
              <a:avLst>
                <a:gd name="adj1" fmla="val 3765"/>
                <a:gd name="adj2" fmla="val -142258"/>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sz="1350" dirty="0">
                  <a:solidFill>
                    <a:prstClr val="white"/>
                  </a:solidFill>
                  <a:latin typeface="Calibri"/>
                </a:rPr>
                <a:t>We expect on average one false positive in this set</a:t>
              </a:r>
            </a:p>
          </p:txBody>
        </p:sp>
        <p:cxnSp>
          <p:nvCxnSpPr>
            <p:cNvPr id="6" name="Straight Connector 5"/>
            <p:cNvCxnSpPr/>
            <p:nvPr/>
          </p:nvCxnSpPr>
          <p:spPr>
            <a:xfrm>
              <a:off x="5791200" y="1066800"/>
              <a:ext cx="24384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Slide Number Placeholder 1">
            <a:extLst>
              <a:ext uri="{FF2B5EF4-FFF2-40B4-BE49-F238E27FC236}">
                <a16:creationId xmlns:a16="http://schemas.microsoft.com/office/drawing/2014/main" id="{016A8F4B-13B4-7FED-D7A4-6316DDEF0CE8}"/>
              </a:ext>
            </a:extLst>
          </p:cNvPr>
          <p:cNvSpPr>
            <a:spLocks noGrp="1"/>
          </p:cNvSpPr>
          <p:nvPr>
            <p:ph type="sldNum" sz="quarter" idx="12"/>
          </p:nvPr>
        </p:nvSpPr>
        <p:spPr/>
        <p:txBody>
          <a:bodyPr/>
          <a:lstStyle/>
          <a:p>
            <a:fld id="{415EDC5C-A534-471E-ABDA-3917A36C80D6}" type="slidenum">
              <a:rPr lang="en-US" smtClean="0"/>
              <a:pPr/>
              <a:t>56</a:t>
            </a:fld>
            <a:endParaRPr lang="en-US"/>
          </a:p>
        </p:txBody>
      </p:sp>
    </p:spTree>
    <p:extLst>
      <p:ext uri="{BB962C8B-B14F-4D97-AF65-F5344CB8AC3E}">
        <p14:creationId xmlns:p14="http://schemas.microsoft.com/office/powerpoint/2010/main" val="41507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2385" y="235744"/>
            <a:ext cx="5279231" cy="467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D81EBD2A-97C6-C00D-EB7C-48EEE1E96CC2}"/>
              </a:ext>
            </a:extLst>
          </p:cNvPr>
          <p:cNvSpPr>
            <a:spLocks noGrp="1"/>
          </p:cNvSpPr>
          <p:nvPr>
            <p:ph type="sldNum" sz="quarter" idx="12"/>
          </p:nvPr>
        </p:nvSpPr>
        <p:spPr/>
        <p:txBody>
          <a:bodyPr/>
          <a:lstStyle/>
          <a:p>
            <a:fld id="{415EDC5C-A534-471E-ABDA-3917A36C80D6}" type="slidenum">
              <a:rPr lang="en-US" smtClean="0"/>
              <a:pPr/>
              <a:t>57</a:t>
            </a:fld>
            <a:endParaRPr lang="en-US"/>
          </a:p>
        </p:txBody>
      </p:sp>
    </p:spTree>
    <p:extLst>
      <p:ext uri="{BB962C8B-B14F-4D97-AF65-F5344CB8AC3E}">
        <p14:creationId xmlns:p14="http://schemas.microsoft.com/office/powerpoint/2010/main" val="2071071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354" y="253604"/>
            <a:ext cx="5779294" cy="463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4C93F64B-7A72-7E63-A76E-303AC67F5202}"/>
              </a:ext>
            </a:extLst>
          </p:cNvPr>
          <p:cNvSpPr>
            <a:spLocks noGrp="1"/>
          </p:cNvSpPr>
          <p:nvPr>
            <p:ph type="sldNum" sz="quarter" idx="12"/>
          </p:nvPr>
        </p:nvSpPr>
        <p:spPr/>
        <p:txBody>
          <a:bodyPr/>
          <a:lstStyle/>
          <a:p>
            <a:fld id="{415EDC5C-A534-471E-ABDA-3917A36C80D6}" type="slidenum">
              <a:rPr lang="en-US" smtClean="0"/>
              <a:pPr/>
              <a:t>58</a:t>
            </a:fld>
            <a:endParaRPr lang="en-US"/>
          </a:p>
        </p:txBody>
      </p:sp>
    </p:spTree>
    <p:extLst>
      <p:ext uri="{BB962C8B-B14F-4D97-AF65-F5344CB8AC3E}">
        <p14:creationId xmlns:p14="http://schemas.microsoft.com/office/powerpoint/2010/main" val="4004872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400050"/>
            <a:ext cx="5940028" cy="4658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38097"/>
            <a:ext cx="7886700" cy="994172"/>
          </a:xfrm>
        </p:spPr>
        <p:txBody>
          <a:bodyPr/>
          <a:lstStyle/>
          <a:p>
            <a:r>
              <a:rPr lang="en-US" dirty="0"/>
              <a:t>Increased statistical power</a:t>
            </a:r>
          </a:p>
        </p:txBody>
      </p:sp>
      <p:sp>
        <p:nvSpPr>
          <p:cNvPr id="3" name="Slide Number Placeholder 2">
            <a:extLst>
              <a:ext uri="{FF2B5EF4-FFF2-40B4-BE49-F238E27FC236}">
                <a16:creationId xmlns:a16="http://schemas.microsoft.com/office/drawing/2014/main" id="{C2B6D81B-93DC-C78D-DFA1-208D54143E22}"/>
              </a:ext>
            </a:extLst>
          </p:cNvPr>
          <p:cNvSpPr>
            <a:spLocks noGrp="1"/>
          </p:cNvSpPr>
          <p:nvPr>
            <p:ph type="sldNum" sz="quarter" idx="12"/>
          </p:nvPr>
        </p:nvSpPr>
        <p:spPr/>
        <p:txBody>
          <a:bodyPr/>
          <a:lstStyle/>
          <a:p>
            <a:fld id="{415EDC5C-A534-471E-ABDA-3917A36C80D6}" type="slidenum">
              <a:rPr lang="en-US" smtClean="0"/>
              <a:pPr/>
              <a:t>59</a:t>
            </a:fld>
            <a:endParaRPr lang="en-US"/>
          </a:p>
        </p:txBody>
      </p:sp>
    </p:spTree>
    <p:extLst>
      <p:ext uri="{BB962C8B-B14F-4D97-AF65-F5344CB8AC3E}">
        <p14:creationId xmlns:p14="http://schemas.microsoft.com/office/powerpoint/2010/main" val="3740243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p:nvPr/>
        </p:nvSpPr>
        <p:spPr>
          <a:xfrm>
            <a:off x="1544650" y="157371"/>
            <a:ext cx="6054700"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3C-based assays</a:t>
            </a:r>
          </a:p>
        </p:txBody>
      </p:sp>
      <p:sp>
        <p:nvSpPr>
          <p:cNvPr id="405" name="Shape 405"/>
          <p:cNvSpPr>
            <a:spLocks noGrp="1"/>
          </p:cNvSpPr>
          <p:nvPr>
            <p:ph type="body" sz="half" idx="1"/>
          </p:nvPr>
        </p:nvSpPr>
        <p:spPr>
          <a:xfrm>
            <a:off x="5133403" y="827603"/>
            <a:ext cx="3594963" cy="4137838"/>
          </a:xfrm>
          <a:prstGeom prst="rect">
            <a:avLst/>
          </a:prstGeom>
          <a:ln>
            <a:miter lim="400000"/>
          </a:ln>
        </p:spPr>
        <p:txBody>
          <a:bodyPr lIns="26788" tIns="26788" rIns="26788" bIns="26788" anchor="t">
            <a:noAutofit/>
          </a:bodyPr>
          <a:lstStyle/>
          <a:p>
            <a:pPr marL="222666" indent="-222666" defTabSz="292646">
              <a:lnSpc>
                <a:spcPct val="120000"/>
              </a:lnSpc>
              <a:spcBef>
                <a:spcPts val="0"/>
              </a:spcBef>
              <a:buClrTx/>
              <a:buSzPct val="75000"/>
              <a:defRPr sz="3040">
                <a:uFillTx/>
                <a:latin typeface="Helvetica"/>
                <a:ea typeface="Helvetica"/>
                <a:cs typeface="Helvetica"/>
                <a:sym typeface="Helvetica"/>
              </a:defRPr>
            </a:pPr>
            <a:r>
              <a:rPr sz="1800" b="1" dirty="0">
                <a:latin typeface="+mj-lt"/>
              </a:rPr>
              <a:t>3C</a:t>
            </a:r>
            <a:r>
              <a:rPr sz="1800" dirty="0">
                <a:latin typeface="+mj-lt"/>
              </a:rPr>
              <a:t>: Measures a single interaction.</a:t>
            </a:r>
          </a:p>
          <a:p>
            <a:pPr marL="222666" indent="-222666" defTabSz="292646">
              <a:lnSpc>
                <a:spcPct val="120000"/>
              </a:lnSpc>
              <a:spcBef>
                <a:spcPts val="0"/>
              </a:spcBef>
              <a:buClrTx/>
              <a:buSzPct val="75000"/>
              <a:defRPr sz="3040">
                <a:uFillTx/>
                <a:latin typeface="Helvetica"/>
                <a:ea typeface="Helvetica"/>
                <a:cs typeface="Helvetica"/>
                <a:sym typeface="Helvetica"/>
              </a:defRPr>
            </a:pPr>
            <a:r>
              <a:rPr sz="1800" b="1" dirty="0">
                <a:latin typeface="+mj-lt"/>
              </a:rPr>
              <a:t>4C</a:t>
            </a:r>
            <a:r>
              <a:rPr sz="1800" dirty="0">
                <a:latin typeface="+mj-lt"/>
              </a:rPr>
              <a:t>: Measures interactions between a given locus (“bait”) and everything else.</a:t>
            </a:r>
          </a:p>
          <a:p>
            <a:pPr marL="222666" indent="-222666" defTabSz="292646">
              <a:lnSpc>
                <a:spcPct val="120000"/>
              </a:lnSpc>
              <a:spcBef>
                <a:spcPts val="0"/>
              </a:spcBef>
              <a:buClrTx/>
              <a:buSzPct val="75000"/>
              <a:defRPr sz="3040">
                <a:uFillTx/>
                <a:latin typeface="Helvetica"/>
                <a:ea typeface="Helvetica"/>
                <a:cs typeface="Helvetica"/>
                <a:sym typeface="Helvetica"/>
              </a:defRPr>
            </a:pPr>
            <a:r>
              <a:rPr sz="1800" b="1" dirty="0">
                <a:latin typeface="+mj-lt"/>
              </a:rPr>
              <a:t>Parallel 4C</a:t>
            </a:r>
            <a:r>
              <a:rPr sz="1800" dirty="0">
                <a:latin typeface="+mj-lt"/>
              </a:rPr>
              <a:t>: Measures interactions with multiple baits.</a:t>
            </a:r>
          </a:p>
          <a:p>
            <a:pPr marL="222666" indent="-222666" defTabSz="292646">
              <a:lnSpc>
                <a:spcPct val="120000"/>
              </a:lnSpc>
              <a:spcBef>
                <a:spcPts val="0"/>
              </a:spcBef>
              <a:buClrTx/>
              <a:buSzPct val="75000"/>
              <a:defRPr sz="3040">
                <a:uFillTx/>
                <a:latin typeface="Helvetica"/>
                <a:ea typeface="Helvetica"/>
                <a:cs typeface="Helvetica"/>
                <a:sym typeface="Helvetica"/>
              </a:defRPr>
            </a:pPr>
            <a:r>
              <a:rPr sz="1800" b="1" dirty="0" err="1">
                <a:latin typeface="+mj-lt"/>
              </a:rPr>
              <a:t>ChIA</a:t>
            </a:r>
            <a:r>
              <a:rPr sz="1800" b="1" dirty="0">
                <a:latin typeface="+mj-lt"/>
              </a:rPr>
              <a:t>-PET</a:t>
            </a:r>
            <a:r>
              <a:rPr sz="1800" dirty="0">
                <a:latin typeface="+mj-lt"/>
              </a:rPr>
              <a:t>: Parallel 4C using a </a:t>
            </a:r>
            <a:r>
              <a:rPr sz="1800" dirty="0" err="1">
                <a:latin typeface="+mj-lt"/>
              </a:rPr>
              <a:t>ChIP</a:t>
            </a:r>
            <a:r>
              <a:rPr sz="1800" dirty="0">
                <a:latin typeface="+mj-lt"/>
              </a:rPr>
              <a:t> experiment as bait.</a:t>
            </a:r>
          </a:p>
          <a:p>
            <a:pPr marL="222666" indent="-222666" defTabSz="292646">
              <a:lnSpc>
                <a:spcPct val="120000"/>
              </a:lnSpc>
              <a:spcBef>
                <a:spcPts val="0"/>
              </a:spcBef>
              <a:buClrTx/>
              <a:buSzPct val="75000"/>
              <a:defRPr sz="3040">
                <a:uFillTx/>
                <a:latin typeface="Helvetica"/>
                <a:ea typeface="Helvetica"/>
                <a:cs typeface="Helvetica"/>
                <a:sym typeface="Helvetica"/>
              </a:defRPr>
            </a:pPr>
            <a:r>
              <a:rPr sz="1800" b="1" dirty="0">
                <a:latin typeface="+mj-lt"/>
              </a:rPr>
              <a:t>5C</a:t>
            </a:r>
            <a:r>
              <a:rPr sz="1800" dirty="0">
                <a:latin typeface="+mj-lt"/>
              </a:rPr>
              <a:t>: Measures all interactions in a given region.</a:t>
            </a:r>
          </a:p>
          <a:p>
            <a:pPr marL="222666" indent="-222666" defTabSz="292646">
              <a:lnSpc>
                <a:spcPct val="120000"/>
              </a:lnSpc>
              <a:spcBef>
                <a:spcPts val="0"/>
              </a:spcBef>
              <a:buClrTx/>
              <a:buSzPct val="75000"/>
              <a:defRPr sz="3040">
                <a:uFillTx/>
                <a:latin typeface="Helvetica"/>
                <a:ea typeface="Helvetica"/>
                <a:cs typeface="Helvetica"/>
                <a:sym typeface="Helvetica"/>
              </a:defRPr>
            </a:pPr>
            <a:r>
              <a:rPr sz="1800" b="1" dirty="0">
                <a:latin typeface="+mj-lt"/>
              </a:rPr>
              <a:t>Hi-C</a:t>
            </a:r>
            <a:r>
              <a:rPr sz="1800" dirty="0">
                <a:latin typeface="+mj-lt"/>
              </a:rPr>
              <a:t>: All interactions.</a:t>
            </a:r>
          </a:p>
        </p:txBody>
      </p:sp>
      <p:sp>
        <p:nvSpPr>
          <p:cNvPr id="406" name="Shape 406"/>
          <p:cNvSpPr/>
          <p:nvPr/>
        </p:nvSpPr>
        <p:spPr>
          <a:xfrm>
            <a:off x="1366281" y="1078724"/>
            <a:ext cx="3348531" cy="3348531"/>
          </a:xfrm>
          <a:prstGeom prst="rect">
            <a:avLst/>
          </a:prstGeom>
          <a:ln w="50800">
            <a:solidFill>
              <a:srgbClr val="000000"/>
            </a:solidFill>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407" name="Shape 407"/>
          <p:cNvSpPr/>
          <p:nvPr/>
        </p:nvSpPr>
        <p:spPr>
          <a:xfrm>
            <a:off x="4061667" y="1331417"/>
            <a:ext cx="200912" cy="200912"/>
          </a:xfrm>
          <a:prstGeom prst="rect">
            <a:avLst/>
          </a:prstGeom>
          <a:solidFill>
            <a:schemeClr val="accent5"/>
          </a:solidFill>
          <a:ln w="12700">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408" name="Shape 408"/>
          <p:cNvSpPr/>
          <p:nvPr/>
        </p:nvSpPr>
        <p:spPr>
          <a:xfrm>
            <a:off x="1377098" y="1827136"/>
            <a:ext cx="3326898" cy="62063"/>
          </a:xfrm>
          <a:prstGeom prst="rect">
            <a:avLst/>
          </a:prstGeom>
          <a:solidFill>
            <a:schemeClr val="accent5"/>
          </a:solidFill>
          <a:ln w="12700">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409" name="Shape 409"/>
          <p:cNvSpPr/>
          <p:nvPr/>
        </p:nvSpPr>
        <p:spPr>
          <a:xfrm>
            <a:off x="1377098" y="2362900"/>
            <a:ext cx="3326898" cy="62063"/>
          </a:xfrm>
          <a:prstGeom prst="rect">
            <a:avLst/>
          </a:prstGeom>
          <a:solidFill>
            <a:schemeClr val="accent5"/>
          </a:solidFill>
          <a:ln w="12700">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410" name="Shape 410"/>
          <p:cNvSpPr/>
          <p:nvPr/>
        </p:nvSpPr>
        <p:spPr>
          <a:xfrm>
            <a:off x="1377098" y="2496842"/>
            <a:ext cx="3326898" cy="62063"/>
          </a:xfrm>
          <a:prstGeom prst="rect">
            <a:avLst/>
          </a:prstGeom>
          <a:solidFill>
            <a:schemeClr val="accent5"/>
          </a:solidFill>
          <a:ln w="12700">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411" name="Shape 411"/>
          <p:cNvSpPr/>
          <p:nvPr/>
        </p:nvSpPr>
        <p:spPr>
          <a:xfrm>
            <a:off x="1377098" y="2630783"/>
            <a:ext cx="3326898" cy="62063"/>
          </a:xfrm>
          <a:prstGeom prst="rect">
            <a:avLst/>
          </a:prstGeom>
          <a:solidFill>
            <a:schemeClr val="accent5"/>
          </a:solidFill>
          <a:ln w="12700">
            <a:miter lim="400000"/>
          </a:ln>
          <a:extLst>
            <a:ext uri="{C572A759-6A51-4108-AA02-DFA0A04FC94B}">
              <ma14:wrappingTextBoxFlag xmlns:ma14="http://schemas.microsoft.com/office/mac/drawingml/2011/main" xmlns="" val="1"/>
            </a:ext>
          </a:extLst>
        </p:spPr>
        <p:txBody>
          <a:bodyPr lIns="26788" tIns="26788" rIns="26788" bIns="26788" anchor="ctr"/>
          <a:lstStyle>
            <a:lvl1pPr>
              <a:defRPr sz="2400">
                <a:solidFill>
                  <a:srgbClr val="FFFFFF"/>
                </a:solidFill>
              </a:defRPr>
            </a:lvl1pPr>
          </a:lstStyle>
          <a:p>
            <a:pPr algn="ctr" defTabSz="308049" hangingPunct="0"/>
            <a:r>
              <a:rPr sz="1266" kern="0">
                <a:latin typeface="Helvetica Light"/>
                <a:sym typeface="Helvetica Light"/>
              </a:rPr>
              <a:t>v</a:t>
            </a:r>
          </a:p>
        </p:txBody>
      </p:sp>
      <p:sp>
        <p:nvSpPr>
          <p:cNvPr id="412" name="Shape 412"/>
          <p:cNvSpPr/>
          <p:nvPr/>
        </p:nvSpPr>
        <p:spPr>
          <a:xfrm>
            <a:off x="1377098" y="3311868"/>
            <a:ext cx="3326898" cy="720884"/>
          </a:xfrm>
          <a:prstGeom prst="rect">
            <a:avLst/>
          </a:prstGeom>
          <a:solidFill>
            <a:schemeClr val="accent5"/>
          </a:solidFill>
          <a:ln w="12700">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413" name="Shape 413"/>
          <p:cNvSpPr/>
          <p:nvPr/>
        </p:nvSpPr>
        <p:spPr>
          <a:xfrm flipH="1">
            <a:off x="4372898" y="1116699"/>
            <a:ext cx="713577" cy="255819"/>
          </a:xfrm>
          <a:prstGeom prst="line">
            <a:avLst/>
          </a:prstGeom>
          <a:ln w="381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414" name="Shape 414"/>
          <p:cNvSpPr/>
          <p:nvPr/>
        </p:nvSpPr>
        <p:spPr>
          <a:xfrm flipH="1">
            <a:off x="4760738" y="1719435"/>
            <a:ext cx="325737" cy="184884"/>
          </a:xfrm>
          <a:prstGeom prst="line">
            <a:avLst/>
          </a:prstGeom>
          <a:ln w="381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415" name="Shape 415"/>
          <p:cNvSpPr/>
          <p:nvPr/>
        </p:nvSpPr>
        <p:spPr>
          <a:xfrm flipH="1" flipV="1">
            <a:off x="4753389" y="2573997"/>
            <a:ext cx="380013" cy="118849"/>
          </a:xfrm>
          <a:prstGeom prst="line">
            <a:avLst/>
          </a:prstGeom>
          <a:ln w="381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416" name="Shape 416"/>
          <p:cNvSpPr/>
          <p:nvPr/>
        </p:nvSpPr>
        <p:spPr>
          <a:xfrm flipH="1" flipV="1">
            <a:off x="4760067" y="3803844"/>
            <a:ext cx="362519" cy="425256"/>
          </a:xfrm>
          <a:prstGeom prst="line">
            <a:avLst/>
          </a:prstGeom>
          <a:ln w="381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417" name="Shape 417"/>
          <p:cNvSpPr/>
          <p:nvPr/>
        </p:nvSpPr>
        <p:spPr>
          <a:xfrm flipH="1" flipV="1">
            <a:off x="4789380" y="2655200"/>
            <a:ext cx="297094" cy="738501"/>
          </a:xfrm>
          <a:prstGeom prst="line">
            <a:avLst/>
          </a:prstGeom>
          <a:ln w="381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2" name="Slide Number Placeholder 1">
            <a:extLst>
              <a:ext uri="{FF2B5EF4-FFF2-40B4-BE49-F238E27FC236}">
                <a16:creationId xmlns:a16="http://schemas.microsoft.com/office/drawing/2014/main" id="{FA9EC4D6-1CED-083E-27FA-2C1A9B75F204}"/>
              </a:ext>
            </a:extLst>
          </p:cNvPr>
          <p:cNvSpPr>
            <a:spLocks noGrp="1"/>
          </p:cNvSpPr>
          <p:nvPr>
            <p:ph type="sldNum" sz="quarter" idx="2"/>
          </p:nvPr>
        </p:nvSpPr>
        <p:spPr/>
        <p:txBody>
          <a:bodyPr/>
          <a:lstStyle/>
          <a:p>
            <a:fld id="{86CB4B4D-7CA3-9044-876B-883B54F8677D}" type="slidenum">
              <a:rPr lang="en-US" smtClean="0"/>
              <a:t>6</a:t>
            </a:fld>
            <a:endParaRPr lang="en-US"/>
          </a:p>
        </p:txBody>
      </p:sp>
    </p:spTree>
    <p:extLst>
      <p:ext uri="{BB962C8B-B14F-4D97-AF65-F5344CB8AC3E}">
        <p14:creationId xmlns:p14="http://schemas.microsoft.com/office/powerpoint/2010/main" val="45341117"/>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FDEF-CC28-7903-BADD-A2AA831BDEBF}"/>
              </a:ext>
            </a:extLst>
          </p:cNvPr>
          <p:cNvSpPr>
            <a:spLocks noGrp="1"/>
          </p:cNvSpPr>
          <p:nvPr>
            <p:ph type="title"/>
          </p:nvPr>
        </p:nvSpPr>
        <p:spPr/>
        <p:txBody>
          <a:bodyPr>
            <a:normAutofit fontScale="90000"/>
          </a:bodyPr>
          <a:lstStyle/>
          <a:p>
            <a:r>
              <a:rPr lang="en-US" dirty="0" err="1"/>
              <a:t>HiC</a:t>
            </a:r>
            <a:r>
              <a:rPr lang="en-US" dirty="0"/>
              <a:t>-DC uses a zero inflated negative binomial and models GC content and </a:t>
            </a:r>
            <a:r>
              <a:rPr lang="en-US" dirty="0" err="1"/>
              <a:t>mappability</a:t>
            </a:r>
            <a:endParaRPr lang="en-US" dirty="0"/>
          </a:p>
        </p:txBody>
      </p:sp>
      <p:sp>
        <p:nvSpPr>
          <p:cNvPr id="3" name="Slide Number Placeholder 2">
            <a:extLst>
              <a:ext uri="{FF2B5EF4-FFF2-40B4-BE49-F238E27FC236}">
                <a16:creationId xmlns:a16="http://schemas.microsoft.com/office/drawing/2014/main" id="{68AD3FA5-9CB3-C998-9F40-246AD9B97B61}"/>
              </a:ext>
            </a:extLst>
          </p:cNvPr>
          <p:cNvSpPr>
            <a:spLocks noGrp="1"/>
          </p:cNvSpPr>
          <p:nvPr>
            <p:ph type="sldNum" sz="quarter" idx="12"/>
          </p:nvPr>
        </p:nvSpPr>
        <p:spPr/>
        <p:txBody>
          <a:bodyPr/>
          <a:lstStyle/>
          <a:p>
            <a:fld id="{415EDC5C-A534-471E-ABDA-3917A36C80D6}" type="slidenum">
              <a:rPr lang="en-US" smtClean="0"/>
              <a:pPr/>
              <a:t>60</a:t>
            </a:fld>
            <a:endParaRPr lang="en-US"/>
          </a:p>
        </p:txBody>
      </p:sp>
      <p:sp>
        <p:nvSpPr>
          <p:cNvPr id="4" name="TextBox 3">
            <a:extLst>
              <a:ext uri="{FF2B5EF4-FFF2-40B4-BE49-F238E27FC236}">
                <a16:creationId xmlns:a16="http://schemas.microsoft.com/office/drawing/2014/main" id="{E347C042-FF1C-BCA9-7AC5-D088B972AB20}"/>
              </a:ext>
            </a:extLst>
          </p:cNvPr>
          <p:cNvSpPr txBox="1"/>
          <p:nvPr/>
        </p:nvSpPr>
        <p:spPr>
          <a:xfrm>
            <a:off x="73151" y="4767263"/>
            <a:ext cx="2115451" cy="276999"/>
          </a:xfrm>
          <a:prstGeom prst="rect">
            <a:avLst/>
          </a:prstGeom>
          <a:noFill/>
        </p:spPr>
        <p:txBody>
          <a:bodyPr wrap="none" rtlCol="0">
            <a:spAutoFit/>
          </a:bodyPr>
          <a:lstStyle/>
          <a:p>
            <a:r>
              <a:rPr lang="en-US" sz="1200" dirty="0"/>
              <a:t>Carty et al. </a:t>
            </a:r>
            <a:r>
              <a:rPr lang="en-US" sz="1200" i="1" dirty="0"/>
              <a:t>Nature Comm</a:t>
            </a:r>
            <a:r>
              <a:rPr lang="en-US" sz="1200" dirty="0"/>
              <a:t> 2017</a:t>
            </a:r>
          </a:p>
        </p:txBody>
      </p:sp>
      <p:grpSp>
        <p:nvGrpSpPr>
          <p:cNvPr id="7" name="Group 6">
            <a:extLst>
              <a:ext uri="{FF2B5EF4-FFF2-40B4-BE49-F238E27FC236}">
                <a16:creationId xmlns:a16="http://schemas.microsoft.com/office/drawing/2014/main" id="{0BF7F149-3703-F5DE-812D-7887F0A1400A}"/>
              </a:ext>
            </a:extLst>
          </p:cNvPr>
          <p:cNvGrpSpPr/>
          <p:nvPr/>
        </p:nvGrpSpPr>
        <p:grpSpPr>
          <a:xfrm>
            <a:off x="2325414" y="1231882"/>
            <a:ext cx="5975130" cy="3637774"/>
            <a:chOff x="2325414" y="1231882"/>
            <a:chExt cx="5975130" cy="3637774"/>
          </a:xfrm>
        </p:grpSpPr>
        <p:pic>
          <p:nvPicPr>
            <p:cNvPr id="5" name="Picture 4">
              <a:extLst>
                <a:ext uri="{FF2B5EF4-FFF2-40B4-BE49-F238E27FC236}">
                  <a16:creationId xmlns:a16="http://schemas.microsoft.com/office/drawing/2014/main" id="{6E6372CE-B291-F3C7-91C3-B07F4B91944C}"/>
                </a:ext>
              </a:extLst>
            </p:cNvPr>
            <p:cNvPicPr>
              <a:picLocks noChangeAspect="1"/>
            </p:cNvPicPr>
            <p:nvPr/>
          </p:nvPicPr>
          <p:blipFill>
            <a:blip r:embed="rId2"/>
            <a:srcRect b="1012"/>
            <a:stretch>
              <a:fillRect/>
            </a:stretch>
          </p:blipFill>
          <p:spPr>
            <a:xfrm>
              <a:off x="2325414" y="1231882"/>
              <a:ext cx="5975130" cy="3535381"/>
            </a:xfrm>
            <a:prstGeom prst="rect">
              <a:avLst/>
            </a:prstGeom>
          </p:spPr>
        </p:pic>
        <p:sp>
          <p:nvSpPr>
            <p:cNvPr id="6" name="Rectangle 5">
              <a:extLst>
                <a:ext uri="{FF2B5EF4-FFF2-40B4-BE49-F238E27FC236}">
                  <a16:creationId xmlns:a16="http://schemas.microsoft.com/office/drawing/2014/main" id="{E0EE881C-7259-FBC6-E864-30A96038EAB6}"/>
                </a:ext>
              </a:extLst>
            </p:cNvPr>
            <p:cNvSpPr/>
            <p:nvPr/>
          </p:nvSpPr>
          <p:spPr>
            <a:xfrm>
              <a:off x="4816366" y="4572000"/>
              <a:ext cx="3342289" cy="2976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7650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AE6FD-8E00-710F-2014-E9ACF08C0D5F}"/>
              </a:ext>
            </a:extLst>
          </p:cNvPr>
          <p:cNvSpPr>
            <a:spLocks noGrp="1"/>
          </p:cNvSpPr>
          <p:nvPr>
            <p:ph type="title"/>
          </p:nvPr>
        </p:nvSpPr>
        <p:spPr/>
        <p:txBody>
          <a:bodyPr>
            <a:normAutofit fontScale="90000"/>
          </a:bodyPr>
          <a:lstStyle/>
          <a:p>
            <a:r>
              <a:rPr lang="en-US" dirty="0" err="1"/>
              <a:t>HiC</a:t>
            </a:r>
            <a:r>
              <a:rPr lang="en-US" dirty="0"/>
              <a:t>-DC yields improved apparent statistical power</a:t>
            </a:r>
          </a:p>
        </p:txBody>
      </p:sp>
      <p:sp>
        <p:nvSpPr>
          <p:cNvPr id="3" name="Slide Number Placeholder 2">
            <a:extLst>
              <a:ext uri="{FF2B5EF4-FFF2-40B4-BE49-F238E27FC236}">
                <a16:creationId xmlns:a16="http://schemas.microsoft.com/office/drawing/2014/main" id="{4AB12C5D-51CF-D5C5-C07F-4E8E35C6D673}"/>
              </a:ext>
            </a:extLst>
          </p:cNvPr>
          <p:cNvSpPr>
            <a:spLocks noGrp="1"/>
          </p:cNvSpPr>
          <p:nvPr>
            <p:ph type="sldNum" sz="quarter" idx="12"/>
          </p:nvPr>
        </p:nvSpPr>
        <p:spPr/>
        <p:txBody>
          <a:bodyPr/>
          <a:lstStyle/>
          <a:p>
            <a:fld id="{415EDC5C-A534-471E-ABDA-3917A36C80D6}" type="slidenum">
              <a:rPr lang="en-US" smtClean="0"/>
              <a:pPr/>
              <a:t>61</a:t>
            </a:fld>
            <a:endParaRPr lang="en-US"/>
          </a:p>
        </p:txBody>
      </p:sp>
      <p:pic>
        <p:nvPicPr>
          <p:cNvPr id="4" name="Picture 3">
            <a:extLst>
              <a:ext uri="{FF2B5EF4-FFF2-40B4-BE49-F238E27FC236}">
                <a16:creationId xmlns:a16="http://schemas.microsoft.com/office/drawing/2014/main" id="{5A26FFEB-33A3-2D24-69E9-B685A94C92D8}"/>
              </a:ext>
            </a:extLst>
          </p:cNvPr>
          <p:cNvPicPr>
            <a:picLocks noChangeAspect="1"/>
          </p:cNvPicPr>
          <p:nvPr/>
        </p:nvPicPr>
        <p:blipFill>
          <a:blip r:embed="rId2"/>
          <a:stretch>
            <a:fillRect/>
          </a:stretch>
        </p:blipFill>
        <p:spPr>
          <a:xfrm>
            <a:off x="4572000" y="1554914"/>
            <a:ext cx="4256690" cy="1358061"/>
          </a:xfrm>
          <a:prstGeom prst="rect">
            <a:avLst/>
          </a:prstGeom>
        </p:spPr>
      </p:pic>
      <p:pic>
        <p:nvPicPr>
          <p:cNvPr id="5" name="Picture 4">
            <a:extLst>
              <a:ext uri="{FF2B5EF4-FFF2-40B4-BE49-F238E27FC236}">
                <a16:creationId xmlns:a16="http://schemas.microsoft.com/office/drawing/2014/main" id="{8EFE30D0-54D4-6650-821D-2F2AFA91B0DF}"/>
              </a:ext>
            </a:extLst>
          </p:cNvPr>
          <p:cNvPicPr>
            <a:picLocks noChangeAspect="1"/>
          </p:cNvPicPr>
          <p:nvPr/>
        </p:nvPicPr>
        <p:blipFill>
          <a:blip r:embed="rId3"/>
          <a:stretch>
            <a:fillRect/>
          </a:stretch>
        </p:blipFill>
        <p:spPr>
          <a:xfrm>
            <a:off x="499102" y="1198179"/>
            <a:ext cx="3977793" cy="3945321"/>
          </a:xfrm>
          <a:prstGeom prst="rect">
            <a:avLst/>
          </a:prstGeom>
        </p:spPr>
      </p:pic>
    </p:spTree>
    <p:extLst>
      <p:ext uri="{BB962C8B-B14F-4D97-AF65-F5344CB8AC3E}">
        <p14:creationId xmlns:p14="http://schemas.microsoft.com/office/powerpoint/2010/main" val="2548149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Shape 775"/>
          <p:cNvSpPr/>
          <p:nvPr/>
        </p:nvSpPr>
        <p:spPr>
          <a:xfrm>
            <a:off x="1339274" y="90401"/>
            <a:ext cx="6560538"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Hi-C data suggests a two-compartment structure</a:t>
            </a:r>
          </a:p>
        </p:txBody>
      </p:sp>
      <p:sp>
        <p:nvSpPr>
          <p:cNvPr id="776" name="Shape 776"/>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Lieberman-Aiden et al, </a:t>
            </a:r>
            <a:r>
              <a:rPr sz="1266" i="1" kern="0">
                <a:solidFill>
                  <a:srgbClr val="000000"/>
                </a:solidFill>
                <a:uFill>
                  <a:solidFill>
                    <a:srgbClr val="000000"/>
                  </a:solidFill>
                </a:uFill>
                <a:latin typeface="Arial"/>
                <a:cs typeface="Arial"/>
                <a:sym typeface="Arial"/>
              </a:rPr>
              <a:t>Science</a:t>
            </a:r>
            <a:r>
              <a:rPr sz="1266" kern="0">
                <a:solidFill>
                  <a:srgbClr val="000000"/>
                </a:solidFill>
                <a:uFill>
                  <a:solidFill>
                    <a:srgbClr val="000000"/>
                  </a:solidFill>
                </a:uFill>
                <a:latin typeface="Arial"/>
                <a:cs typeface="Arial"/>
                <a:sym typeface="Arial"/>
              </a:rPr>
              <a:t> 2009</a:t>
            </a:r>
          </a:p>
        </p:txBody>
      </p:sp>
      <p:sp>
        <p:nvSpPr>
          <p:cNvPr id="777" name="Shape 777"/>
          <p:cNvSpPr/>
          <p:nvPr/>
        </p:nvSpPr>
        <p:spPr>
          <a:xfrm>
            <a:off x="4972300" y="1679209"/>
            <a:ext cx="2264851" cy="544634"/>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3000">
                <a:uFill>
                  <a:solidFill>
                    <a:srgbClr val="000000"/>
                  </a:solidFill>
                </a:uFill>
                <a:latin typeface="Arial"/>
                <a:ea typeface="Arial"/>
                <a:cs typeface="Arial"/>
                <a:sym typeface="Arial"/>
              </a:defRPr>
            </a:lvl1pPr>
          </a:lstStyle>
          <a:p>
            <a:pPr algn="ctr" defTabSz="482163" hangingPunct="0"/>
            <a:r>
              <a:rPr sz="1582" kern="0">
                <a:solidFill>
                  <a:srgbClr val="000000"/>
                </a:solidFill>
              </a:rPr>
              <a:t>Plaid pattern suggests two-compartment model</a:t>
            </a:r>
          </a:p>
        </p:txBody>
      </p:sp>
      <p:pic>
        <p:nvPicPr>
          <p:cNvPr id="778" name="hi_c_domains.jpg"/>
          <p:cNvPicPr>
            <a:picLocks noChangeAspect="1"/>
          </p:cNvPicPr>
          <p:nvPr/>
        </p:nvPicPr>
        <p:blipFill>
          <a:blip r:embed="rId2"/>
          <a:srcRect l="53098" t="66070" r="17408"/>
          <a:stretch>
            <a:fillRect/>
          </a:stretch>
        </p:blipFill>
        <p:spPr>
          <a:xfrm>
            <a:off x="1678317" y="854429"/>
            <a:ext cx="2880065" cy="2433188"/>
          </a:xfrm>
          <a:prstGeom prst="rect">
            <a:avLst/>
          </a:prstGeom>
          <a:ln w="12700">
            <a:miter lim="400000"/>
          </a:ln>
        </p:spPr>
      </p:pic>
      <p:sp>
        <p:nvSpPr>
          <p:cNvPr id="779" name="Shape 779"/>
          <p:cNvSpPr/>
          <p:nvPr/>
        </p:nvSpPr>
        <p:spPr>
          <a:xfrm flipH="1">
            <a:off x="3819452" y="1859119"/>
            <a:ext cx="1168786" cy="482786"/>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780" name="Shape 780"/>
          <p:cNvSpPr/>
          <p:nvPr/>
        </p:nvSpPr>
        <p:spPr>
          <a:xfrm>
            <a:off x="4350154" y="931079"/>
            <a:ext cx="1503191" cy="447300"/>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Pearson correlation</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of contact counts</a:t>
            </a:r>
          </a:p>
        </p:txBody>
      </p:sp>
      <p:sp>
        <p:nvSpPr>
          <p:cNvPr id="781" name="Shape 781"/>
          <p:cNvSpPr/>
          <p:nvPr/>
        </p:nvSpPr>
        <p:spPr>
          <a:xfrm flipH="1">
            <a:off x="4029103" y="1914232"/>
            <a:ext cx="931197" cy="494067"/>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2" name="Slide Number Placeholder 1">
            <a:extLst>
              <a:ext uri="{FF2B5EF4-FFF2-40B4-BE49-F238E27FC236}">
                <a16:creationId xmlns:a16="http://schemas.microsoft.com/office/drawing/2014/main" id="{7D5F394E-AF7A-07B9-CF59-B4835EF05D09}"/>
              </a:ext>
            </a:extLst>
          </p:cNvPr>
          <p:cNvSpPr>
            <a:spLocks noGrp="1"/>
          </p:cNvSpPr>
          <p:nvPr>
            <p:ph type="sldNum" sz="quarter" idx="2"/>
          </p:nvPr>
        </p:nvSpPr>
        <p:spPr/>
        <p:txBody>
          <a:bodyPr/>
          <a:lstStyle/>
          <a:p>
            <a:fld id="{86CB4B4D-7CA3-9044-876B-883B54F8677D}" type="slidenum">
              <a:rPr lang="en-US" smtClean="0"/>
              <a:t>62</a:t>
            </a:fld>
            <a:endParaRPr lang="en-US"/>
          </a:p>
        </p:txBody>
      </p:sp>
    </p:spTree>
    <p:extLst>
      <p:ext uri="{BB962C8B-B14F-4D97-AF65-F5344CB8AC3E}">
        <p14:creationId xmlns:p14="http://schemas.microsoft.com/office/powerpoint/2010/main" val="1515556538"/>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Lieberman-Aiden et al, </a:t>
            </a:r>
            <a:r>
              <a:rPr sz="1266" i="1" kern="0">
                <a:solidFill>
                  <a:srgbClr val="000000"/>
                </a:solidFill>
                <a:uFill>
                  <a:solidFill>
                    <a:srgbClr val="000000"/>
                  </a:solidFill>
                </a:uFill>
                <a:latin typeface="Arial"/>
                <a:cs typeface="Arial"/>
                <a:sym typeface="Arial"/>
              </a:rPr>
              <a:t>Science</a:t>
            </a:r>
            <a:r>
              <a:rPr sz="1266" kern="0">
                <a:solidFill>
                  <a:srgbClr val="000000"/>
                </a:solidFill>
                <a:uFill>
                  <a:solidFill>
                    <a:srgbClr val="000000"/>
                  </a:solidFill>
                </a:uFill>
                <a:latin typeface="Arial"/>
                <a:cs typeface="Arial"/>
                <a:sym typeface="Arial"/>
              </a:rPr>
              <a:t> 2009</a:t>
            </a:r>
          </a:p>
        </p:txBody>
      </p:sp>
      <p:sp>
        <p:nvSpPr>
          <p:cNvPr id="784" name="Shape 784"/>
          <p:cNvSpPr/>
          <p:nvPr/>
        </p:nvSpPr>
        <p:spPr>
          <a:xfrm>
            <a:off x="4972300" y="1679209"/>
            <a:ext cx="2264851" cy="544634"/>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3000">
                <a:uFill>
                  <a:solidFill>
                    <a:srgbClr val="000000"/>
                  </a:solidFill>
                </a:uFill>
                <a:latin typeface="Arial"/>
                <a:ea typeface="Arial"/>
                <a:cs typeface="Arial"/>
                <a:sym typeface="Arial"/>
              </a:defRPr>
            </a:lvl1pPr>
          </a:lstStyle>
          <a:p>
            <a:pPr algn="ctr" defTabSz="482163" hangingPunct="0"/>
            <a:r>
              <a:rPr sz="1582" kern="0">
                <a:solidFill>
                  <a:srgbClr val="000000"/>
                </a:solidFill>
              </a:rPr>
              <a:t>Plaid pattern suggests two-compartment model</a:t>
            </a:r>
          </a:p>
        </p:txBody>
      </p:sp>
      <p:grpSp>
        <p:nvGrpSpPr>
          <p:cNvPr id="787" name="Group 787"/>
          <p:cNvGrpSpPr/>
          <p:nvPr/>
        </p:nvGrpSpPr>
        <p:grpSpPr>
          <a:xfrm>
            <a:off x="1678317" y="854429"/>
            <a:ext cx="2880065" cy="4140615"/>
            <a:chOff x="0" y="-63500"/>
            <a:chExt cx="5461622" cy="7852071"/>
          </a:xfrm>
        </p:grpSpPr>
        <p:pic>
          <p:nvPicPr>
            <p:cNvPr id="785" name="hi_c_domains.jpg"/>
            <p:cNvPicPr>
              <a:picLocks noChangeAspect="1"/>
            </p:cNvPicPr>
            <p:nvPr/>
          </p:nvPicPr>
          <p:blipFill>
            <a:blip r:embed="rId2"/>
            <a:srcRect l="53098" t="45106" r="17408" b="33427"/>
            <a:stretch>
              <a:fillRect/>
            </a:stretch>
          </p:blipFill>
          <p:spPr>
            <a:xfrm>
              <a:off x="-1" y="4869360"/>
              <a:ext cx="5461623" cy="2919212"/>
            </a:xfrm>
            <a:prstGeom prst="rect">
              <a:avLst/>
            </a:prstGeom>
            <a:ln w="12700" cap="flat">
              <a:noFill/>
              <a:miter lim="400000"/>
            </a:ln>
            <a:effectLst/>
          </p:spPr>
        </p:pic>
        <p:pic>
          <p:nvPicPr>
            <p:cNvPr id="786" name="hi_c_domains.jpg"/>
            <p:cNvPicPr>
              <a:picLocks noChangeAspect="1"/>
            </p:cNvPicPr>
            <p:nvPr/>
          </p:nvPicPr>
          <p:blipFill>
            <a:blip r:embed="rId2"/>
            <a:srcRect l="53098" t="66070" r="17408"/>
            <a:stretch>
              <a:fillRect/>
            </a:stretch>
          </p:blipFill>
          <p:spPr>
            <a:xfrm>
              <a:off x="-1" y="-63500"/>
              <a:ext cx="5461623" cy="4614185"/>
            </a:xfrm>
            <a:prstGeom prst="rect">
              <a:avLst/>
            </a:prstGeom>
            <a:ln w="12700" cap="flat">
              <a:noFill/>
              <a:miter lim="400000"/>
            </a:ln>
            <a:effectLst/>
          </p:spPr>
        </p:pic>
      </p:grpSp>
      <p:sp>
        <p:nvSpPr>
          <p:cNvPr id="788" name="Shape 788"/>
          <p:cNvSpPr/>
          <p:nvPr/>
        </p:nvSpPr>
        <p:spPr>
          <a:xfrm flipH="1">
            <a:off x="3819452" y="1859119"/>
            <a:ext cx="1168786" cy="482786"/>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789" name="Shape 789"/>
          <p:cNvSpPr/>
          <p:nvPr/>
        </p:nvSpPr>
        <p:spPr>
          <a:xfrm>
            <a:off x="2260671" y="3255129"/>
            <a:ext cx="285582"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A</a:t>
            </a:r>
          </a:p>
        </p:txBody>
      </p:sp>
      <p:sp>
        <p:nvSpPr>
          <p:cNvPr id="790" name="Shape 790"/>
          <p:cNvSpPr/>
          <p:nvPr/>
        </p:nvSpPr>
        <p:spPr>
          <a:xfrm>
            <a:off x="2608918" y="3255129"/>
            <a:ext cx="285582"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B</a:t>
            </a:r>
          </a:p>
        </p:txBody>
      </p:sp>
      <p:sp>
        <p:nvSpPr>
          <p:cNvPr id="791" name="Shape 791"/>
          <p:cNvSpPr/>
          <p:nvPr/>
        </p:nvSpPr>
        <p:spPr>
          <a:xfrm>
            <a:off x="3187564" y="3255129"/>
            <a:ext cx="285582"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A</a:t>
            </a:r>
          </a:p>
        </p:txBody>
      </p:sp>
      <p:sp>
        <p:nvSpPr>
          <p:cNvPr id="792" name="Shape 792"/>
          <p:cNvSpPr/>
          <p:nvPr/>
        </p:nvSpPr>
        <p:spPr>
          <a:xfrm>
            <a:off x="3982895" y="3255129"/>
            <a:ext cx="285582"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A</a:t>
            </a:r>
          </a:p>
        </p:txBody>
      </p:sp>
      <p:sp>
        <p:nvSpPr>
          <p:cNvPr id="793" name="Shape 793"/>
          <p:cNvSpPr/>
          <p:nvPr/>
        </p:nvSpPr>
        <p:spPr>
          <a:xfrm>
            <a:off x="3674830" y="3255129"/>
            <a:ext cx="285582"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defTabSz="914400">
              <a:buClr>
                <a:srgbClr val="000000"/>
              </a:buClr>
              <a:defRPr sz="2400">
                <a:uFill>
                  <a:solidFill>
                    <a:srgbClr val="000000"/>
                  </a:solidFill>
                </a:uFill>
                <a:latin typeface="Arial"/>
                <a:ea typeface="Arial"/>
                <a:cs typeface="Arial"/>
                <a:sym typeface="Arial"/>
              </a:defRPr>
            </a:lvl1pPr>
          </a:lstStyle>
          <a:p>
            <a:pPr algn="ctr" defTabSz="482163" hangingPunct="0"/>
            <a:r>
              <a:rPr sz="1266" kern="0">
                <a:solidFill>
                  <a:srgbClr val="000000"/>
                </a:solidFill>
              </a:rPr>
              <a:t>B</a:t>
            </a:r>
          </a:p>
        </p:txBody>
      </p:sp>
      <p:sp>
        <p:nvSpPr>
          <p:cNvPr id="794" name="Shape 794"/>
          <p:cNvSpPr/>
          <p:nvPr/>
        </p:nvSpPr>
        <p:spPr>
          <a:xfrm>
            <a:off x="4350154" y="931079"/>
            <a:ext cx="1503191" cy="447300"/>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Pearson correlation</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of contact counts</a:t>
            </a:r>
          </a:p>
        </p:txBody>
      </p:sp>
      <p:sp>
        <p:nvSpPr>
          <p:cNvPr id="795" name="Shape 795"/>
          <p:cNvSpPr/>
          <p:nvPr/>
        </p:nvSpPr>
        <p:spPr>
          <a:xfrm flipH="1">
            <a:off x="4029103" y="1914232"/>
            <a:ext cx="931197" cy="494067"/>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796" name="Shape 796"/>
          <p:cNvSpPr/>
          <p:nvPr/>
        </p:nvSpPr>
        <p:spPr>
          <a:xfrm>
            <a:off x="4385241" y="2476003"/>
            <a:ext cx="402122" cy="2273769"/>
          </a:xfrm>
          <a:custGeom>
            <a:avLst/>
            <a:gdLst/>
            <a:ahLst/>
            <a:cxnLst>
              <a:cxn ang="0">
                <a:pos x="wd2" y="hd2"/>
              </a:cxn>
              <a:cxn ang="5400000">
                <a:pos x="wd2" y="hd2"/>
              </a:cxn>
              <a:cxn ang="10800000">
                <a:pos x="wd2" y="hd2"/>
              </a:cxn>
              <a:cxn ang="16200000">
                <a:pos x="wd2" y="hd2"/>
              </a:cxn>
            </a:cxnLst>
            <a:rect l="0" t="0" r="r" b="b"/>
            <a:pathLst>
              <a:path w="18289" h="21600" extrusionOk="0">
                <a:moveTo>
                  <a:pt x="0" y="0"/>
                </a:moveTo>
                <a:cubicBezTo>
                  <a:pt x="7572" y="2040"/>
                  <a:pt x="13252" y="4890"/>
                  <a:pt x="16265" y="8161"/>
                </a:cubicBezTo>
                <a:cubicBezTo>
                  <a:pt x="21600" y="13953"/>
                  <a:pt x="16273" y="20437"/>
                  <a:pt x="1660" y="21600"/>
                </a:cubicBezTo>
              </a:path>
            </a:pathLst>
          </a:custGeom>
          <a:ln w="635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797" name="Shape 797"/>
          <p:cNvSpPr/>
          <p:nvPr/>
        </p:nvSpPr>
        <p:spPr>
          <a:xfrm>
            <a:off x="4740742" y="3463530"/>
            <a:ext cx="1503191" cy="447300"/>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Eigenvalue</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decomposition</a:t>
            </a:r>
          </a:p>
        </p:txBody>
      </p:sp>
      <p:sp>
        <p:nvSpPr>
          <p:cNvPr id="798" name="Shape 798"/>
          <p:cNvSpPr/>
          <p:nvPr/>
        </p:nvSpPr>
        <p:spPr>
          <a:xfrm>
            <a:off x="1339274" y="90401"/>
            <a:ext cx="6560538" cy="523448"/>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Hi-C data suggests a two-compartment structure</a:t>
            </a:r>
          </a:p>
        </p:txBody>
      </p:sp>
      <p:sp>
        <p:nvSpPr>
          <p:cNvPr id="2" name="Slide Number Placeholder 1">
            <a:extLst>
              <a:ext uri="{FF2B5EF4-FFF2-40B4-BE49-F238E27FC236}">
                <a16:creationId xmlns:a16="http://schemas.microsoft.com/office/drawing/2014/main" id="{1745C4BC-57AB-25D6-AABB-BF4A3224D05E}"/>
              </a:ext>
            </a:extLst>
          </p:cNvPr>
          <p:cNvSpPr>
            <a:spLocks noGrp="1"/>
          </p:cNvSpPr>
          <p:nvPr>
            <p:ph type="sldNum" sz="quarter" idx="2"/>
          </p:nvPr>
        </p:nvSpPr>
        <p:spPr/>
        <p:txBody>
          <a:bodyPr/>
          <a:lstStyle/>
          <a:p>
            <a:fld id="{86CB4B4D-7CA3-9044-876B-883B54F8677D}" type="slidenum">
              <a:rPr lang="en-US" smtClean="0"/>
              <a:t>63</a:t>
            </a:fld>
            <a:endParaRPr lang="en-US"/>
          </a:p>
        </p:txBody>
      </p:sp>
    </p:spTree>
    <p:extLst>
      <p:ext uri="{BB962C8B-B14F-4D97-AF65-F5344CB8AC3E}">
        <p14:creationId xmlns:p14="http://schemas.microsoft.com/office/powerpoint/2010/main" val="1090213712"/>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dirty="0">
                <a:solidFill>
                  <a:srgbClr val="000000"/>
                </a:solidFill>
                <a:uFill>
                  <a:solidFill>
                    <a:srgbClr val="000000"/>
                  </a:solidFill>
                </a:uFill>
                <a:latin typeface="Arial"/>
                <a:cs typeface="Arial"/>
                <a:sym typeface="Arial"/>
              </a:rPr>
              <a:t>Dixon et al, </a:t>
            </a:r>
            <a:r>
              <a:rPr sz="1266" i="1" kern="0" dirty="0">
                <a:solidFill>
                  <a:srgbClr val="000000"/>
                </a:solidFill>
                <a:uFill>
                  <a:solidFill>
                    <a:srgbClr val="000000"/>
                  </a:solidFill>
                </a:uFill>
                <a:latin typeface="Arial"/>
                <a:cs typeface="Arial"/>
                <a:sym typeface="Arial"/>
              </a:rPr>
              <a:t>Nature</a:t>
            </a:r>
            <a:r>
              <a:rPr sz="1266" kern="0" dirty="0">
                <a:solidFill>
                  <a:srgbClr val="000000"/>
                </a:solidFill>
                <a:uFill>
                  <a:solidFill>
                    <a:srgbClr val="000000"/>
                  </a:solidFill>
                </a:uFill>
                <a:latin typeface="Arial"/>
                <a:cs typeface="Arial"/>
                <a:sym typeface="Arial"/>
              </a:rPr>
              <a:t> 2012</a:t>
            </a:r>
          </a:p>
        </p:txBody>
      </p:sp>
      <p:pic>
        <p:nvPicPr>
          <p:cNvPr id="831" name="Screen Shot 2015-05-20 at 8.20.09 PM.png"/>
          <p:cNvPicPr>
            <a:picLocks noChangeAspect="1"/>
          </p:cNvPicPr>
          <p:nvPr/>
        </p:nvPicPr>
        <p:blipFill>
          <a:blip r:embed="rId2"/>
          <a:srcRect r="31451" b="1853"/>
          <a:stretch>
            <a:fillRect/>
          </a:stretch>
        </p:blipFill>
        <p:spPr>
          <a:xfrm>
            <a:off x="420855" y="1730674"/>
            <a:ext cx="8413936" cy="2151777"/>
          </a:xfrm>
          <a:prstGeom prst="rect">
            <a:avLst/>
          </a:prstGeom>
          <a:ln w="12700">
            <a:miter lim="400000"/>
          </a:ln>
        </p:spPr>
      </p:pic>
      <p:sp>
        <p:nvSpPr>
          <p:cNvPr id="2" name="Title 1">
            <a:extLst>
              <a:ext uri="{FF2B5EF4-FFF2-40B4-BE49-F238E27FC236}">
                <a16:creationId xmlns:a16="http://schemas.microsoft.com/office/drawing/2014/main" id="{523409E8-B867-184C-87F7-69292C9F28AB}"/>
              </a:ext>
            </a:extLst>
          </p:cNvPr>
          <p:cNvSpPr>
            <a:spLocks noGrp="1"/>
          </p:cNvSpPr>
          <p:nvPr>
            <p:ph type="title"/>
          </p:nvPr>
        </p:nvSpPr>
        <p:spPr/>
        <p:txBody>
          <a:bodyPr>
            <a:noAutofit/>
          </a:bodyPr>
          <a:lstStyle/>
          <a:p>
            <a:r>
              <a:rPr lang="en-US" sz="3200" dirty="0"/>
              <a:t>The genome exhibits self-interacting topologically associating domains (TADs)</a:t>
            </a:r>
          </a:p>
        </p:txBody>
      </p:sp>
      <p:sp>
        <p:nvSpPr>
          <p:cNvPr id="3" name="Slide Number Placeholder 2">
            <a:extLst>
              <a:ext uri="{FF2B5EF4-FFF2-40B4-BE49-F238E27FC236}">
                <a16:creationId xmlns:a16="http://schemas.microsoft.com/office/drawing/2014/main" id="{CBC266BB-7EB5-93DB-47BE-0264C40B4E9D}"/>
              </a:ext>
            </a:extLst>
          </p:cNvPr>
          <p:cNvSpPr>
            <a:spLocks noGrp="1"/>
          </p:cNvSpPr>
          <p:nvPr>
            <p:ph type="sldNum" sz="quarter" idx="2"/>
          </p:nvPr>
        </p:nvSpPr>
        <p:spPr/>
        <p:txBody>
          <a:bodyPr/>
          <a:lstStyle/>
          <a:p>
            <a:fld id="{86CB4B4D-7CA3-9044-876B-883B54F8677D}" type="slidenum">
              <a:rPr lang="en-US" smtClean="0"/>
              <a:t>64</a:t>
            </a:fld>
            <a:endParaRPr lang="en-US"/>
          </a:p>
        </p:txBody>
      </p:sp>
    </p:spTree>
    <p:extLst>
      <p:ext uri="{BB962C8B-B14F-4D97-AF65-F5344CB8AC3E}">
        <p14:creationId xmlns:p14="http://schemas.microsoft.com/office/powerpoint/2010/main" val="2837507412"/>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9D0EF-6FC8-D548-9D3B-401558FC10E7}"/>
              </a:ext>
            </a:extLst>
          </p:cNvPr>
          <p:cNvSpPr>
            <a:spLocks noGrp="1"/>
          </p:cNvSpPr>
          <p:nvPr>
            <p:ph type="title"/>
          </p:nvPr>
        </p:nvSpPr>
        <p:spPr/>
        <p:txBody>
          <a:bodyPr>
            <a:normAutofit fontScale="90000"/>
          </a:bodyPr>
          <a:lstStyle/>
          <a:p>
            <a:r>
              <a:rPr lang="en-US" dirty="0"/>
              <a:t>TADs are identified using directionality index plus an HMM</a:t>
            </a:r>
          </a:p>
        </p:txBody>
      </p:sp>
      <p:grpSp>
        <p:nvGrpSpPr>
          <p:cNvPr id="7" name="Group 6">
            <a:extLst>
              <a:ext uri="{FF2B5EF4-FFF2-40B4-BE49-F238E27FC236}">
                <a16:creationId xmlns:a16="http://schemas.microsoft.com/office/drawing/2014/main" id="{C2C63458-A11E-294F-9770-B830499334B8}"/>
              </a:ext>
            </a:extLst>
          </p:cNvPr>
          <p:cNvGrpSpPr/>
          <p:nvPr/>
        </p:nvGrpSpPr>
        <p:grpSpPr>
          <a:xfrm>
            <a:off x="114300" y="1646959"/>
            <a:ext cx="8884227" cy="2426277"/>
            <a:chOff x="114300" y="1646959"/>
            <a:chExt cx="8884227" cy="2426277"/>
          </a:xfrm>
        </p:grpSpPr>
        <p:pic>
          <p:nvPicPr>
            <p:cNvPr id="5" name="Picture 4">
              <a:extLst>
                <a:ext uri="{FF2B5EF4-FFF2-40B4-BE49-F238E27FC236}">
                  <a16:creationId xmlns:a16="http://schemas.microsoft.com/office/drawing/2014/main" id="{532E329E-8C1E-D945-82FA-6386DB3651F2}"/>
                </a:ext>
              </a:extLst>
            </p:cNvPr>
            <p:cNvPicPr>
              <a:picLocks noChangeAspect="1"/>
            </p:cNvPicPr>
            <p:nvPr/>
          </p:nvPicPr>
          <p:blipFill rotWithShape="1">
            <a:blip r:embed="rId2"/>
            <a:srcRect l="2414" r="3483" b="1268"/>
            <a:stretch/>
          </p:blipFill>
          <p:spPr>
            <a:xfrm>
              <a:off x="176645" y="1646959"/>
              <a:ext cx="8821882" cy="2426277"/>
            </a:xfrm>
            <a:prstGeom prst="rect">
              <a:avLst/>
            </a:prstGeom>
          </p:spPr>
        </p:pic>
        <p:sp>
          <p:nvSpPr>
            <p:cNvPr id="6" name="Rectangle 5">
              <a:extLst>
                <a:ext uri="{FF2B5EF4-FFF2-40B4-BE49-F238E27FC236}">
                  <a16:creationId xmlns:a16="http://schemas.microsoft.com/office/drawing/2014/main" id="{47B74983-2D79-BE44-AB9F-D257DD6436FC}"/>
                </a:ext>
              </a:extLst>
            </p:cNvPr>
            <p:cNvSpPr/>
            <p:nvPr/>
          </p:nvSpPr>
          <p:spPr>
            <a:xfrm>
              <a:off x="114300" y="1672936"/>
              <a:ext cx="322118" cy="3740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8" name="Shape 830">
            <a:extLst>
              <a:ext uri="{FF2B5EF4-FFF2-40B4-BE49-F238E27FC236}">
                <a16:creationId xmlns:a16="http://schemas.microsoft.com/office/drawing/2014/main" id="{61F44D13-C5DB-AD48-A910-9D775E3DD15C}"/>
              </a:ext>
            </a:extLst>
          </p:cNvPr>
          <p:cNvSpPr/>
          <p:nvPr/>
        </p:nvSpPr>
        <p:spPr>
          <a:xfrm>
            <a:off x="5080135" y="4826828"/>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dirty="0">
                <a:solidFill>
                  <a:srgbClr val="000000"/>
                </a:solidFill>
                <a:uFill>
                  <a:solidFill>
                    <a:srgbClr val="000000"/>
                  </a:solidFill>
                </a:uFill>
                <a:latin typeface="Arial"/>
                <a:cs typeface="Arial"/>
                <a:sym typeface="Arial"/>
              </a:rPr>
              <a:t>Dixon et al, </a:t>
            </a:r>
            <a:r>
              <a:rPr sz="1266" i="1" kern="0" dirty="0">
                <a:solidFill>
                  <a:srgbClr val="000000"/>
                </a:solidFill>
                <a:uFill>
                  <a:solidFill>
                    <a:srgbClr val="000000"/>
                  </a:solidFill>
                </a:uFill>
                <a:latin typeface="Arial"/>
                <a:cs typeface="Arial"/>
                <a:sym typeface="Arial"/>
              </a:rPr>
              <a:t>Nature</a:t>
            </a:r>
            <a:r>
              <a:rPr sz="1266" kern="0" dirty="0">
                <a:solidFill>
                  <a:srgbClr val="000000"/>
                </a:solidFill>
                <a:uFill>
                  <a:solidFill>
                    <a:srgbClr val="000000"/>
                  </a:solidFill>
                </a:uFill>
                <a:latin typeface="Arial"/>
                <a:cs typeface="Arial"/>
                <a:sym typeface="Arial"/>
              </a:rPr>
              <a:t> 2012</a:t>
            </a:r>
          </a:p>
        </p:txBody>
      </p:sp>
      <p:sp>
        <p:nvSpPr>
          <p:cNvPr id="3" name="Slide Number Placeholder 2">
            <a:extLst>
              <a:ext uri="{FF2B5EF4-FFF2-40B4-BE49-F238E27FC236}">
                <a16:creationId xmlns:a16="http://schemas.microsoft.com/office/drawing/2014/main" id="{1B9DDDF8-EE68-AE10-C7AA-3B719123B427}"/>
              </a:ext>
            </a:extLst>
          </p:cNvPr>
          <p:cNvSpPr>
            <a:spLocks noGrp="1"/>
          </p:cNvSpPr>
          <p:nvPr>
            <p:ph type="sldNum" sz="quarter" idx="2"/>
          </p:nvPr>
        </p:nvSpPr>
        <p:spPr/>
        <p:txBody>
          <a:bodyPr/>
          <a:lstStyle/>
          <a:p>
            <a:fld id="{86CB4B4D-7CA3-9044-876B-883B54F8677D}" type="slidenum">
              <a:rPr lang="en-US" smtClean="0"/>
              <a:t>65</a:t>
            </a:fld>
            <a:endParaRPr lang="en-US"/>
          </a:p>
        </p:txBody>
      </p:sp>
    </p:spTree>
    <p:extLst>
      <p:ext uri="{BB962C8B-B14F-4D97-AF65-F5344CB8AC3E}">
        <p14:creationId xmlns:p14="http://schemas.microsoft.com/office/powerpoint/2010/main" val="233215626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F5E1-8FB0-0446-9BD7-5718A1A73FF8}"/>
              </a:ext>
            </a:extLst>
          </p:cNvPr>
          <p:cNvSpPr>
            <a:spLocks noGrp="1"/>
          </p:cNvSpPr>
          <p:nvPr>
            <p:ph type="title"/>
          </p:nvPr>
        </p:nvSpPr>
        <p:spPr/>
        <p:txBody>
          <a:bodyPr>
            <a:normAutofit fontScale="90000"/>
          </a:bodyPr>
          <a:lstStyle/>
          <a:p>
            <a:r>
              <a:rPr lang="en-US" dirty="0"/>
              <a:t>Alternatively, TADs are identified using insulation score plus peak finding</a:t>
            </a:r>
          </a:p>
        </p:txBody>
      </p:sp>
      <p:sp>
        <p:nvSpPr>
          <p:cNvPr id="6" name="TextBox 5">
            <a:extLst>
              <a:ext uri="{FF2B5EF4-FFF2-40B4-BE49-F238E27FC236}">
                <a16:creationId xmlns:a16="http://schemas.microsoft.com/office/drawing/2014/main" id="{86CE1ADC-8634-E748-815D-BA5A66EA1A59}"/>
              </a:ext>
            </a:extLst>
          </p:cNvPr>
          <p:cNvSpPr txBox="1"/>
          <p:nvPr/>
        </p:nvSpPr>
        <p:spPr>
          <a:xfrm>
            <a:off x="112952" y="4739314"/>
            <a:ext cx="206146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Light"/>
              </a:rPr>
              <a:t>Crane et al. </a:t>
            </a:r>
            <a:r>
              <a:rPr kumimoji="0" lang="en-US" sz="1400" b="0" i="1" u="none" strike="noStrike" cap="none" spc="0" normalizeH="0" baseline="0" dirty="0">
                <a:ln>
                  <a:noFill/>
                </a:ln>
                <a:solidFill>
                  <a:srgbClr val="000000"/>
                </a:solidFill>
                <a:effectLst/>
                <a:uFillTx/>
                <a:latin typeface="+mn-lt"/>
                <a:ea typeface="+mn-ea"/>
                <a:cs typeface="+mn-cs"/>
                <a:sym typeface="Helvetica Light"/>
              </a:rPr>
              <a:t>Nature</a:t>
            </a:r>
            <a:r>
              <a:rPr kumimoji="0" lang="en-US" sz="1400" b="0" u="none" strike="noStrike" cap="none" spc="0" normalizeH="0" baseline="0" dirty="0">
                <a:ln>
                  <a:noFill/>
                </a:ln>
                <a:solidFill>
                  <a:srgbClr val="000000"/>
                </a:solidFill>
                <a:effectLst/>
                <a:uFillTx/>
                <a:latin typeface="+mn-lt"/>
                <a:ea typeface="+mn-ea"/>
                <a:cs typeface="+mn-cs"/>
                <a:sym typeface="Helvetica Light"/>
              </a:rPr>
              <a:t> 2015</a:t>
            </a:r>
            <a:endParaRPr kumimoji="0" lang="en-US" sz="14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8" name="Group 7">
            <a:extLst>
              <a:ext uri="{FF2B5EF4-FFF2-40B4-BE49-F238E27FC236}">
                <a16:creationId xmlns:a16="http://schemas.microsoft.com/office/drawing/2014/main" id="{B5CF7AFB-C5BB-9147-8885-2DD589721995}"/>
              </a:ext>
            </a:extLst>
          </p:cNvPr>
          <p:cNvGrpSpPr/>
          <p:nvPr/>
        </p:nvGrpSpPr>
        <p:grpSpPr>
          <a:xfrm>
            <a:off x="821565" y="1485947"/>
            <a:ext cx="3708871" cy="3308965"/>
            <a:chOff x="821565" y="1485947"/>
            <a:chExt cx="3708871" cy="3308965"/>
          </a:xfrm>
        </p:grpSpPr>
        <p:pic>
          <p:nvPicPr>
            <p:cNvPr id="5" name="Picture 4">
              <a:extLst>
                <a:ext uri="{FF2B5EF4-FFF2-40B4-BE49-F238E27FC236}">
                  <a16:creationId xmlns:a16="http://schemas.microsoft.com/office/drawing/2014/main" id="{C974DFE1-E50E-264C-96A9-FC851C700339}"/>
                </a:ext>
              </a:extLst>
            </p:cNvPr>
            <p:cNvPicPr>
              <a:picLocks noChangeAspect="1"/>
            </p:cNvPicPr>
            <p:nvPr/>
          </p:nvPicPr>
          <p:blipFill rotWithShape="1">
            <a:blip r:embed="rId2"/>
            <a:srcRect r="58863" b="65051"/>
            <a:stretch/>
          </p:blipFill>
          <p:spPr>
            <a:xfrm>
              <a:off x="890413" y="1485947"/>
              <a:ext cx="3640023" cy="3308965"/>
            </a:xfrm>
            <a:prstGeom prst="rect">
              <a:avLst/>
            </a:prstGeom>
          </p:spPr>
        </p:pic>
        <p:sp>
          <p:nvSpPr>
            <p:cNvPr id="7" name="Rectangle 6">
              <a:extLst>
                <a:ext uri="{FF2B5EF4-FFF2-40B4-BE49-F238E27FC236}">
                  <a16:creationId xmlns:a16="http://schemas.microsoft.com/office/drawing/2014/main" id="{9D3331CF-B18F-D643-8358-DD6F16A270D8}"/>
                </a:ext>
              </a:extLst>
            </p:cNvPr>
            <p:cNvSpPr/>
            <p:nvPr/>
          </p:nvSpPr>
          <p:spPr>
            <a:xfrm>
              <a:off x="821565" y="1485947"/>
              <a:ext cx="322118" cy="3740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3" name="Slide Number Placeholder 2">
            <a:extLst>
              <a:ext uri="{FF2B5EF4-FFF2-40B4-BE49-F238E27FC236}">
                <a16:creationId xmlns:a16="http://schemas.microsoft.com/office/drawing/2014/main" id="{09C37545-7E65-12E4-C232-7AE5C829B0A8}"/>
              </a:ext>
            </a:extLst>
          </p:cNvPr>
          <p:cNvSpPr>
            <a:spLocks noGrp="1"/>
          </p:cNvSpPr>
          <p:nvPr>
            <p:ph type="sldNum" sz="quarter" idx="2"/>
          </p:nvPr>
        </p:nvSpPr>
        <p:spPr/>
        <p:txBody>
          <a:bodyPr/>
          <a:lstStyle/>
          <a:p>
            <a:fld id="{86CB4B4D-7CA3-9044-876B-883B54F8677D}" type="slidenum">
              <a:rPr lang="en-US" smtClean="0"/>
              <a:t>66</a:t>
            </a:fld>
            <a:endParaRPr lang="en-US"/>
          </a:p>
        </p:txBody>
      </p:sp>
    </p:spTree>
    <p:extLst>
      <p:ext uri="{BB962C8B-B14F-4D97-AF65-F5344CB8AC3E}">
        <p14:creationId xmlns:p14="http://schemas.microsoft.com/office/powerpoint/2010/main" val="81692009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F5E1-8FB0-0446-9BD7-5718A1A73FF8}"/>
              </a:ext>
            </a:extLst>
          </p:cNvPr>
          <p:cNvSpPr>
            <a:spLocks noGrp="1"/>
          </p:cNvSpPr>
          <p:nvPr>
            <p:ph type="title"/>
          </p:nvPr>
        </p:nvSpPr>
        <p:spPr/>
        <p:txBody>
          <a:bodyPr>
            <a:normAutofit fontScale="90000"/>
          </a:bodyPr>
          <a:lstStyle/>
          <a:p>
            <a:r>
              <a:rPr lang="en-US" dirty="0"/>
              <a:t>TADs are identified using insulation score plus peak finding</a:t>
            </a:r>
          </a:p>
        </p:txBody>
      </p:sp>
      <p:sp>
        <p:nvSpPr>
          <p:cNvPr id="6" name="TextBox 5">
            <a:extLst>
              <a:ext uri="{FF2B5EF4-FFF2-40B4-BE49-F238E27FC236}">
                <a16:creationId xmlns:a16="http://schemas.microsoft.com/office/drawing/2014/main" id="{86CE1ADC-8634-E748-815D-BA5A66EA1A59}"/>
              </a:ext>
            </a:extLst>
          </p:cNvPr>
          <p:cNvSpPr txBox="1"/>
          <p:nvPr/>
        </p:nvSpPr>
        <p:spPr>
          <a:xfrm>
            <a:off x="112952" y="4739314"/>
            <a:ext cx="2061462"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Light"/>
              </a:rPr>
              <a:t>Crane et al. </a:t>
            </a:r>
            <a:r>
              <a:rPr kumimoji="0" lang="en-US" sz="1400" b="0" i="1" u="none" strike="noStrike" cap="none" spc="0" normalizeH="0" baseline="0" dirty="0">
                <a:ln>
                  <a:noFill/>
                </a:ln>
                <a:solidFill>
                  <a:srgbClr val="000000"/>
                </a:solidFill>
                <a:effectLst/>
                <a:uFillTx/>
                <a:latin typeface="+mn-lt"/>
                <a:ea typeface="+mn-ea"/>
                <a:cs typeface="+mn-cs"/>
                <a:sym typeface="Helvetica Light"/>
              </a:rPr>
              <a:t>Nature</a:t>
            </a:r>
            <a:r>
              <a:rPr kumimoji="0" lang="en-US" sz="1400" b="0" u="none" strike="noStrike" cap="none" spc="0" normalizeH="0" baseline="0" dirty="0">
                <a:ln>
                  <a:noFill/>
                </a:ln>
                <a:solidFill>
                  <a:srgbClr val="000000"/>
                </a:solidFill>
                <a:effectLst/>
                <a:uFillTx/>
                <a:latin typeface="+mn-lt"/>
                <a:ea typeface="+mn-ea"/>
                <a:cs typeface="+mn-cs"/>
                <a:sym typeface="Helvetica Light"/>
              </a:rPr>
              <a:t> 2015</a:t>
            </a:r>
            <a:endParaRPr kumimoji="0" lang="en-US" sz="14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10" name="Group 9">
            <a:extLst>
              <a:ext uri="{FF2B5EF4-FFF2-40B4-BE49-F238E27FC236}">
                <a16:creationId xmlns:a16="http://schemas.microsoft.com/office/drawing/2014/main" id="{2320D278-6655-6943-B5F0-7DA2B9001C10}"/>
              </a:ext>
            </a:extLst>
          </p:cNvPr>
          <p:cNvGrpSpPr/>
          <p:nvPr/>
        </p:nvGrpSpPr>
        <p:grpSpPr>
          <a:xfrm>
            <a:off x="347609" y="1524332"/>
            <a:ext cx="8583865" cy="1676068"/>
            <a:chOff x="347609" y="1524332"/>
            <a:chExt cx="8583865" cy="1676068"/>
          </a:xfrm>
        </p:grpSpPr>
        <p:pic>
          <p:nvPicPr>
            <p:cNvPr id="4" name="Picture 3">
              <a:extLst>
                <a:ext uri="{FF2B5EF4-FFF2-40B4-BE49-F238E27FC236}">
                  <a16:creationId xmlns:a16="http://schemas.microsoft.com/office/drawing/2014/main" id="{91AEE0F7-3B51-E74E-A43C-D412F380E1EA}"/>
                </a:ext>
              </a:extLst>
            </p:cNvPr>
            <p:cNvPicPr>
              <a:picLocks noChangeAspect="1"/>
            </p:cNvPicPr>
            <p:nvPr/>
          </p:nvPicPr>
          <p:blipFill rotWithShape="1">
            <a:blip r:embed="rId2"/>
            <a:srcRect b="71763"/>
            <a:stretch/>
          </p:blipFill>
          <p:spPr>
            <a:xfrm>
              <a:off x="493956" y="1711369"/>
              <a:ext cx="8437518" cy="1489031"/>
            </a:xfrm>
            <a:prstGeom prst="rect">
              <a:avLst/>
            </a:prstGeom>
          </p:spPr>
        </p:pic>
        <p:sp>
          <p:nvSpPr>
            <p:cNvPr id="9" name="Rectangle 8">
              <a:extLst>
                <a:ext uri="{FF2B5EF4-FFF2-40B4-BE49-F238E27FC236}">
                  <a16:creationId xmlns:a16="http://schemas.microsoft.com/office/drawing/2014/main" id="{8F7FF61A-BAC7-5D4A-891A-FA7DF1C1E09E}"/>
                </a:ext>
              </a:extLst>
            </p:cNvPr>
            <p:cNvSpPr/>
            <p:nvPr/>
          </p:nvSpPr>
          <p:spPr>
            <a:xfrm>
              <a:off x="347609" y="1524332"/>
              <a:ext cx="322118" cy="3740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grpSp>
      <p:sp>
        <p:nvSpPr>
          <p:cNvPr id="3" name="Slide Number Placeholder 2">
            <a:extLst>
              <a:ext uri="{FF2B5EF4-FFF2-40B4-BE49-F238E27FC236}">
                <a16:creationId xmlns:a16="http://schemas.microsoft.com/office/drawing/2014/main" id="{FF2FFF1D-7A11-8B91-E7CF-346721AE1FCB}"/>
              </a:ext>
            </a:extLst>
          </p:cNvPr>
          <p:cNvSpPr>
            <a:spLocks noGrp="1"/>
          </p:cNvSpPr>
          <p:nvPr>
            <p:ph type="sldNum" sz="quarter" idx="2"/>
          </p:nvPr>
        </p:nvSpPr>
        <p:spPr/>
        <p:txBody>
          <a:bodyPr/>
          <a:lstStyle/>
          <a:p>
            <a:fld id="{86CB4B4D-7CA3-9044-876B-883B54F8677D}" type="slidenum">
              <a:rPr lang="en-US" smtClean="0"/>
              <a:t>67</a:t>
            </a:fld>
            <a:endParaRPr lang="en-US"/>
          </a:p>
        </p:txBody>
      </p:sp>
    </p:spTree>
    <p:extLst>
      <p:ext uri="{BB962C8B-B14F-4D97-AF65-F5344CB8AC3E}">
        <p14:creationId xmlns:p14="http://schemas.microsoft.com/office/powerpoint/2010/main" val="197557722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 name="Shape 854"/>
          <p:cNvSpPr/>
          <p:nvPr/>
        </p:nvSpPr>
        <p:spPr>
          <a:xfrm>
            <a:off x="1339274" y="90400"/>
            <a:ext cx="6560538"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dirty="0"/>
              <a:t>High-resolution Hi-C identifies chromatin loops marked by CTCF</a:t>
            </a:r>
          </a:p>
        </p:txBody>
      </p:sp>
      <p:sp>
        <p:nvSpPr>
          <p:cNvPr id="866" name="Shape 866"/>
          <p:cNvSpPr/>
          <p:nvPr/>
        </p:nvSpPr>
        <p:spPr>
          <a:xfrm>
            <a:off x="5944056" y="4810333"/>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dirty="0">
                <a:solidFill>
                  <a:srgbClr val="000000"/>
                </a:solidFill>
                <a:uFill>
                  <a:solidFill>
                    <a:srgbClr val="000000"/>
                  </a:solidFill>
                </a:uFill>
                <a:latin typeface="Arial"/>
                <a:cs typeface="Arial"/>
                <a:sym typeface="Arial"/>
              </a:rPr>
              <a:t>Rao et al, </a:t>
            </a:r>
            <a:r>
              <a:rPr sz="1266" i="1" kern="0" dirty="0">
                <a:solidFill>
                  <a:srgbClr val="000000"/>
                </a:solidFill>
                <a:uFill>
                  <a:solidFill>
                    <a:srgbClr val="000000"/>
                  </a:solidFill>
                </a:uFill>
                <a:latin typeface="Arial"/>
                <a:cs typeface="Arial"/>
                <a:sym typeface="Arial"/>
              </a:rPr>
              <a:t>Cell</a:t>
            </a:r>
            <a:r>
              <a:rPr sz="1266" kern="0" dirty="0">
                <a:solidFill>
                  <a:srgbClr val="000000"/>
                </a:solidFill>
                <a:uFill>
                  <a:solidFill>
                    <a:srgbClr val="000000"/>
                  </a:solidFill>
                </a:uFill>
                <a:latin typeface="Arial"/>
                <a:cs typeface="Arial"/>
                <a:sym typeface="Arial"/>
              </a:rPr>
              <a:t> 2014</a:t>
            </a:r>
          </a:p>
        </p:txBody>
      </p:sp>
      <p:grpSp>
        <p:nvGrpSpPr>
          <p:cNvPr id="4" name="Group 3">
            <a:extLst>
              <a:ext uri="{FF2B5EF4-FFF2-40B4-BE49-F238E27FC236}">
                <a16:creationId xmlns:a16="http://schemas.microsoft.com/office/drawing/2014/main" id="{C3BD51A6-8EEF-5DA9-507D-D4E89B559B5E}"/>
              </a:ext>
            </a:extLst>
          </p:cNvPr>
          <p:cNvGrpSpPr/>
          <p:nvPr/>
        </p:nvGrpSpPr>
        <p:grpSpPr>
          <a:xfrm>
            <a:off x="3159119" y="978868"/>
            <a:ext cx="5802226" cy="3863762"/>
            <a:chOff x="2025266" y="978868"/>
            <a:chExt cx="5802226" cy="3863762"/>
          </a:xfrm>
        </p:grpSpPr>
        <p:pic>
          <p:nvPicPr>
            <p:cNvPr id="855" name="Screen Shot 2014-12-17 at 11.04.20 AM.png"/>
            <p:cNvPicPr>
              <a:picLocks noChangeAspect="1"/>
            </p:cNvPicPr>
            <p:nvPr/>
          </p:nvPicPr>
          <p:blipFill>
            <a:blip r:embed="rId2"/>
            <a:srcRect l="11994" t="64467"/>
            <a:stretch>
              <a:fillRect/>
            </a:stretch>
          </p:blipFill>
          <p:spPr>
            <a:xfrm>
              <a:off x="2025266" y="3500104"/>
              <a:ext cx="3704221" cy="1342526"/>
            </a:xfrm>
            <a:prstGeom prst="rect">
              <a:avLst/>
            </a:prstGeom>
            <a:ln w="12700">
              <a:miter lim="400000"/>
            </a:ln>
          </p:spPr>
        </p:pic>
        <p:sp>
          <p:nvSpPr>
            <p:cNvPr id="856" name="Shape 856"/>
            <p:cNvSpPr/>
            <p:nvPr/>
          </p:nvSpPr>
          <p:spPr>
            <a:xfrm>
              <a:off x="5934852" y="2330656"/>
              <a:ext cx="1543779" cy="0"/>
            </a:xfrm>
            <a:prstGeom prst="line">
              <a:avLst/>
            </a:prstGeom>
            <a:ln w="50800">
              <a:solidFill>
                <a:srgbClr val="000000"/>
              </a:solidFill>
              <a:miter lim="400000"/>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57" name="Shape 857"/>
            <p:cNvSpPr/>
            <p:nvPr/>
          </p:nvSpPr>
          <p:spPr>
            <a:xfrm>
              <a:off x="6028611" y="2330656"/>
              <a:ext cx="312680" cy="0"/>
            </a:xfrm>
            <a:prstGeom prst="line">
              <a:avLst/>
            </a:prstGeom>
            <a:ln w="38100">
              <a:solidFill>
                <a:schemeClr val="accent1">
                  <a:hueOff val="47394"/>
                  <a:satOff val="-25753"/>
                  <a:lumOff val="-7544"/>
                </a:schemeClr>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58" name="Shape 858"/>
            <p:cNvSpPr/>
            <p:nvPr/>
          </p:nvSpPr>
          <p:spPr>
            <a:xfrm flipH="1">
              <a:off x="7068738" y="2330656"/>
              <a:ext cx="312681" cy="0"/>
            </a:xfrm>
            <a:prstGeom prst="line">
              <a:avLst/>
            </a:prstGeom>
            <a:ln w="38100">
              <a:solidFill>
                <a:schemeClr val="accent1">
                  <a:hueOff val="47394"/>
                  <a:satOff val="-25753"/>
                  <a:lumOff val="-7544"/>
                </a:schemeClr>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59" name="Shape 859"/>
            <p:cNvSpPr/>
            <p:nvPr/>
          </p:nvSpPr>
          <p:spPr>
            <a:xfrm>
              <a:off x="6139269" y="3022315"/>
              <a:ext cx="1390778" cy="893819"/>
            </a:xfrm>
            <a:custGeom>
              <a:avLst/>
              <a:gdLst/>
              <a:ahLst/>
              <a:cxnLst>
                <a:cxn ang="0">
                  <a:pos x="wd2" y="hd2"/>
                </a:cxn>
                <a:cxn ang="5400000">
                  <a:pos x="wd2" y="hd2"/>
                </a:cxn>
                <a:cxn ang="10800000">
                  <a:pos x="wd2" y="hd2"/>
                </a:cxn>
                <a:cxn ang="16200000">
                  <a:pos x="wd2" y="hd2"/>
                </a:cxn>
              </a:cxnLst>
              <a:rect l="0" t="0" r="r" b="b"/>
              <a:pathLst>
                <a:path w="21600" h="20877" extrusionOk="0">
                  <a:moveTo>
                    <a:pt x="0" y="20877"/>
                  </a:moveTo>
                  <a:cubicBezTo>
                    <a:pt x="4400" y="20049"/>
                    <a:pt x="4243" y="21117"/>
                    <a:pt x="6593" y="20329"/>
                  </a:cubicBezTo>
                  <a:cubicBezTo>
                    <a:pt x="10059" y="19167"/>
                    <a:pt x="1773" y="-483"/>
                    <a:pt x="8979" y="9"/>
                  </a:cubicBezTo>
                  <a:cubicBezTo>
                    <a:pt x="17421" y="585"/>
                    <a:pt x="6322" y="20105"/>
                    <a:pt x="10823" y="20193"/>
                  </a:cubicBezTo>
                  <a:cubicBezTo>
                    <a:pt x="13757" y="20250"/>
                    <a:pt x="21600" y="20450"/>
                    <a:pt x="21600" y="20450"/>
                  </a:cubicBezTo>
                </a:path>
              </a:pathLst>
            </a:custGeom>
            <a:ln w="50800">
              <a:solidFill>
                <a:srgbClr val="000000"/>
              </a:solidFill>
              <a:miter lim="400000"/>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60" name="Shape 860"/>
            <p:cNvSpPr/>
            <p:nvPr/>
          </p:nvSpPr>
          <p:spPr>
            <a:xfrm flipV="1">
              <a:off x="6770539" y="3561188"/>
              <a:ext cx="28845" cy="289701"/>
            </a:xfrm>
            <a:prstGeom prst="line">
              <a:avLst/>
            </a:prstGeom>
            <a:ln w="38100">
              <a:solidFill>
                <a:schemeClr val="accent1">
                  <a:hueOff val="47394"/>
                  <a:satOff val="-25753"/>
                  <a:lumOff val="-7544"/>
                </a:schemeClr>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61" name="Shape 861"/>
            <p:cNvSpPr/>
            <p:nvPr/>
          </p:nvSpPr>
          <p:spPr>
            <a:xfrm flipH="1" flipV="1">
              <a:off x="6584164" y="3544512"/>
              <a:ext cx="27092" cy="323474"/>
            </a:xfrm>
            <a:prstGeom prst="line">
              <a:avLst/>
            </a:prstGeom>
            <a:ln w="38100">
              <a:solidFill>
                <a:schemeClr val="accent1">
                  <a:hueOff val="47394"/>
                  <a:satOff val="-25753"/>
                  <a:lumOff val="-7544"/>
                </a:schemeClr>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62" name="Shape 862"/>
            <p:cNvSpPr/>
            <p:nvPr/>
          </p:nvSpPr>
          <p:spPr>
            <a:xfrm>
              <a:off x="6705015" y="2546864"/>
              <a:ext cx="1" cy="259245"/>
            </a:xfrm>
            <a:prstGeom prst="line">
              <a:avLst/>
            </a:prstGeom>
            <a:ln w="635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863" name="Shape 863"/>
            <p:cNvSpPr/>
            <p:nvPr/>
          </p:nvSpPr>
          <p:spPr>
            <a:xfrm>
              <a:off x="5676748" y="2075217"/>
              <a:ext cx="1012695" cy="167656"/>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lvl1pPr>
                <a:defRPr sz="1400">
                  <a:latin typeface="Helvetica"/>
                  <a:ea typeface="Helvetica"/>
                  <a:cs typeface="Helvetica"/>
                  <a:sym typeface="Helvetica"/>
                </a:defRPr>
              </a:lvl1pPr>
            </a:lstStyle>
            <a:p>
              <a:pPr algn="ctr" defTabSz="308049" hangingPunct="0"/>
              <a:r>
                <a:rPr sz="738" kern="0">
                  <a:solidFill>
                    <a:srgbClr val="000000"/>
                  </a:solidFill>
                </a:rPr>
                <a:t>CCACNAGGTGGCAG</a:t>
              </a:r>
            </a:p>
          </p:txBody>
        </p:sp>
        <p:sp>
          <p:nvSpPr>
            <p:cNvPr id="864" name="Shape 864"/>
            <p:cNvSpPr/>
            <p:nvPr/>
          </p:nvSpPr>
          <p:spPr>
            <a:xfrm rot="10862888">
              <a:off x="6814797" y="2427650"/>
              <a:ext cx="1012695" cy="167656"/>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lvl1pPr>
                <a:defRPr sz="1400">
                  <a:latin typeface="Helvetica"/>
                  <a:ea typeface="Helvetica"/>
                  <a:cs typeface="Helvetica"/>
                  <a:sym typeface="Helvetica"/>
                </a:defRPr>
              </a:lvl1pPr>
            </a:lstStyle>
            <a:p>
              <a:pPr algn="ctr" defTabSz="308049" hangingPunct="0"/>
              <a:r>
                <a:rPr sz="738" kern="0">
                  <a:solidFill>
                    <a:srgbClr val="000000"/>
                  </a:solidFill>
                </a:rPr>
                <a:t>CCACNAGGTGGCAG</a:t>
              </a:r>
            </a:p>
          </p:txBody>
        </p:sp>
        <p:pic>
          <p:nvPicPr>
            <p:cNvPr id="865" name="Screen Shot 2015-05-21 at 10.18.21 AM.png"/>
            <p:cNvPicPr>
              <a:picLocks noChangeAspect="1"/>
            </p:cNvPicPr>
            <p:nvPr/>
          </p:nvPicPr>
          <p:blipFill>
            <a:blip r:embed="rId3"/>
            <a:stretch>
              <a:fillRect/>
            </a:stretch>
          </p:blipFill>
          <p:spPr>
            <a:xfrm>
              <a:off x="2094663" y="978868"/>
              <a:ext cx="2627148" cy="2483298"/>
            </a:xfrm>
            <a:prstGeom prst="rect">
              <a:avLst/>
            </a:prstGeom>
            <a:ln w="12700">
              <a:miter lim="400000"/>
            </a:ln>
          </p:spPr>
        </p:pic>
        <p:sp>
          <p:nvSpPr>
            <p:cNvPr id="867" name="Shape 867"/>
            <p:cNvSpPr/>
            <p:nvPr/>
          </p:nvSpPr>
          <p:spPr>
            <a:xfrm>
              <a:off x="4763580" y="1516957"/>
              <a:ext cx="1453922" cy="236216"/>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200">
                  <a:uFill>
                    <a:solidFill>
                      <a:srgbClr val="000000"/>
                    </a:solidFill>
                  </a:uFill>
                  <a:latin typeface="Arial"/>
                  <a:ea typeface="Arial"/>
                  <a:cs typeface="Arial"/>
                  <a:sym typeface="Arial"/>
                </a:defRPr>
              </a:lvl1pPr>
            </a:lstStyle>
            <a:p>
              <a:pPr defTabSz="482163" hangingPunct="0"/>
              <a:r>
                <a:rPr sz="1160" kern="0">
                  <a:solidFill>
                    <a:srgbClr val="000000"/>
                  </a:solidFill>
                </a:rPr>
                <a:t>90% bound by CTCF</a:t>
              </a:r>
            </a:p>
          </p:txBody>
        </p:sp>
        <p:sp>
          <p:nvSpPr>
            <p:cNvPr id="868" name="Shape 868"/>
            <p:cNvSpPr/>
            <p:nvPr/>
          </p:nvSpPr>
          <p:spPr>
            <a:xfrm flipH="1">
              <a:off x="4171325" y="1787557"/>
              <a:ext cx="1159978" cy="1141729"/>
            </a:xfrm>
            <a:prstGeom prst="line">
              <a:avLst/>
            </a:prstGeom>
            <a:ln w="50800">
              <a:solidFill>
                <a:srgbClr val="000000"/>
              </a:solidFill>
              <a:miter lim="400000"/>
              <a:tailEnd type="triangle"/>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grpSp>
      <p:sp>
        <p:nvSpPr>
          <p:cNvPr id="2" name="Slide Number Placeholder 1">
            <a:extLst>
              <a:ext uri="{FF2B5EF4-FFF2-40B4-BE49-F238E27FC236}">
                <a16:creationId xmlns:a16="http://schemas.microsoft.com/office/drawing/2014/main" id="{752CE1B2-249F-6B6C-7669-1CFD06D204AF}"/>
              </a:ext>
            </a:extLst>
          </p:cNvPr>
          <p:cNvSpPr>
            <a:spLocks noGrp="1"/>
          </p:cNvSpPr>
          <p:nvPr>
            <p:ph type="sldNum" sz="quarter" idx="12"/>
          </p:nvPr>
        </p:nvSpPr>
        <p:spPr/>
        <p:txBody>
          <a:bodyPr/>
          <a:lstStyle/>
          <a:p>
            <a:fld id="{415EDC5C-A534-471E-ABDA-3917A36C80D6}" type="slidenum">
              <a:rPr lang="en-US" smtClean="0"/>
              <a:pPr/>
              <a:t>68</a:t>
            </a:fld>
            <a:endParaRPr lang="en-US"/>
          </a:p>
        </p:txBody>
      </p:sp>
      <p:sp>
        <p:nvSpPr>
          <p:cNvPr id="3" name="TextBox 2">
            <a:extLst>
              <a:ext uri="{FF2B5EF4-FFF2-40B4-BE49-F238E27FC236}">
                <a16:creationId xmlns:a16="http://schemas.microsoft.com/office/drawing/2014/main" id="{7C353196-2B26-8832-6B53-35371B6853EA}"/>
              </a:ext>
            </a:extLst>
          </p:cNvPr>
          <p:cNvSpPr txBox="1"/>
          <p:nvPr/>
        </p:nvSpPr>
        <p:spPr>
          <a:xfrm>
            <a:off x="124359" y="1046074"/>
            <a:ext cx="2758712" cy="2308324"/>
          </a:xfrm>
          <a:prstGeom prst="rect">
            <a:avLst/>
          </a:prstGeom>
          <a:noFill/>
        </p:spPr>
        <p:txBody>
          <a:bodyPr wrap="square" rtlCol="0">
            <a:spAutoFit/>
          </a:bodyPr>
          <a:lstStyle/>
          <a:p>
            <a:r>
              <a:rPr lang="en-US" dirty="0"/>
              <a:t>A “contact” is a single pixel that is significantly enriched relative to a global background.</a:t>
            </a:r>
          </a:p>
          <a:p>
            <a:endParaRPr lang="en-US" dirty="0"/>
          </a:p>
          <a:p>
            <a:r>
              <a:rPr lang="en-US" dirty="0"/>
              <a:t>A “loop” shows significant enrichment relative to its local background.</a:t>
            </a:r>
          </a:p>
        </p:txBody>
      </p:sp>
    </p:spTree>
    <p:extLst>
      <p:ext uri="{BB962C8B-B14F-4D97-AF65-F5344CB8AC3E}">
        <p14:creationId xmlns:p14="http://schemas.microsoft.com/office/powerpoint/2010/main" val="2568273061"/>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D7A151-99A4-15EA-2ACC-949926F8B65C}"/>
              </a:ext>
            </a:extLst>
          </p:cNvPr>
          <p:cNvGrpSpPr/>
          <p:nvPr/>
        </p:nvGrpSpPr>
        <p:grpSpPr>
          <a:xfrm>
            <a:off x="60166" y="0"/>
            <a:ext cx="4693324" cy="5143500"/>
            <a:chOff x="4259090" y="0"/>
            <a:chExt cx="4693324" cy="5143500"/>
          </a:xfrm>
        </p:grpSpPr>
        <p:pic>
          <p:nvPicPr>
            <p:cNvPr id="5" name="Picture 4">
              <a:extLst>
                <a:ext uri="{FF2B5EF4-FFF2-40B4-BE49-F238E27FC236}">
                  <a16:creationId xmlns:a16="http://schemas.microsoft.com/office/drawing/2014/main" id="{385B1D31-489D-4FEE-C360-3BE9C4391305}"/>
                </a:ext>
              </a:extLst>
            </p:cNvPr>
            <p:cNvPicPr>
              <a:picLocks noChangeAspect="1"/>
            </p:cNvPicPr>
            <p:nvPr/>
          </p:nvPicPr>
          <p:blipFill>
            <a:blip r:embed="rId2"/>
            <a:stretch>
              <a:fillRect/>
            </a:stretch>
          </p:blipFill>
          <p:spPr>
            <a:xfrm>
              <a:off x="4259090" y="0"/>
              <a:ext cx="4693324" cy="5143500"/>
            </a:xfrm>
            <a:prstGeom prst="rect">
              <a:avLst/>
            </a:prstGeom>
          </p:spPr>
        </p:pic>
        <p:sp>
          <p:nvSpPr>
            <p:cNvPr id="6" name="Rectangle 5">
              <a:extLst>
                <a:ext uri="{FF2B5EF4-FFF2-40B4-BE49-F238E27FC236}">
                  <a16:creationId xmlns:a16="http://schemas.microsoft.com/office/drawing/2014/main" id="{B18DA18F-3D3D-4AF1-EC71-F33B8661C31A}"/>
                </a:ext>
              </a:extLst>
            </p:cNvPr>
            <p:cNvSpPr/>
            <p:nvPr/>
          </p:nvSpPr>
          <p:spPr>
            <a:xfrm>
              <a:off x="6810450" y="86710"/>
              <a:ext cx="2141963" cy="21362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D5854D1-55F8-2341-DD34-6CFFBF1EB5D8}"/>
              </a:ext>
            </a:extLst>
          </p:cNvPr>
          <p:cNvSpPr>
            <a:spLocks noGrp="1"/>
          </p:cNvSpPr>
          <p:nvPr>
            <p:ph type="title"/>
          </p:nvPr>
        </p:nvSpPr>
        <p:spPr>
          <a:xfrm>
            <a:off x="2406700" y="273844"/>
            <a:ext cx="6108649" cy="994172"/>
          </a:xfrm>
        </p:spPr>
        <p:txBody>
          <a:bodyPr>
            <a:normAutofit fontScale="90000"/>
          </a:bodyPr>
          <a:lstStyle/>
          <a:p>
            <a:r>
              <a:rPr lang="en-US" dirty="0" err="1"/>
              <a:t>HiCCUPs</a:t>
            </a:r>
            <a:r>
              <a:rPr lang="en-US" dirty="0"/>
              <a:t> identifies loops using a set of four filters</a:t>
            </a:r>
          </a:p>
        </p:txBody>
      </p:sp>
      <p:sp>
        <p:nvSpPr>
          <p:cNvPr id="9" name="Content Placeholder 8">
            <a:extLst>
              <a:ext uri="{FF2B5EF4-FFF2-40B4-BE49-F238E27FC236}">
                <a16:creationId xmlns:a16="http://schemas.microsoft.com/office/drawing/2014/main" id="{7AC8FD78-01D6-8DCA-C49A-8E5A212CC298}"/>
              </a:ext>
            </a:extLst>
          </p:cNvPr>
          <p:cNvSpPr>
            <a:spLocks noGrp="1"/>
          </p:cNvSpPr>
          <p:nvPr>
            <p:ph idx="1"/>
          </p:nvPr>
        </p:nvSpPr>
        <p:spPr>
          <a:xfrm>
            <a:off x="4572000" y="1369219"/>
            <a:ext cx="3943350" cy="3263504"/>
          </a:xfrm>
        </p:spPr>
        <p:txBody>
          <a:bodyPr/>
          <a:lstStyle/>
          <a:p>
            <a:r>
              <a:rPr lang="en-US" dirty="0"/>
              <a:t>The pixel being tested must contain 50% more contacts than expected based on the colored region.</a:t>
            </a:r>
          </a:p>
          <a:p>
            <a:r>
              <a:rPr lang="en-US" dirty="0"/>
              <a:t>To be deemed significant, a pixel must meet an FDR threshold of 10% for all four filters.</a:t>
            </a:r>
          </a:p>
          <a:p>
            <a:r>
              <a:rPr lang="en-US" dirty="0"/>
              <a:t>Contiguous regions of significant pixels are grouped together.</a:t>
            </a:r>
          </a:p>
        </p:txBody>
      </p:sp>
      <p:sp>
        <p:nvSpPr>
          <p:cNvPr id="4" name="Slide Number Placeholder 3">
            <a:extLst>
              <a:ext uri="{FF2B5EF4-FFF2-40B4-BE49-F238E27FC236}">
                <a16:creationId xmlns:a16="http://schemas.microsoft.com/office/drawing/2014/main" id="{162E5837-DC83-0593-DFCB-A96437882909}"/>
              </a:ext>
            </a:extLst>
          </p:cNvPr>
          <p:cNvSpPr>
            <a:spLocks noGrp="1"/>
          </p:cNvSpPr>
          <p:nvPr>
            <p:ph type="sldNum" sz="quarter" idx="12"/>
          </p:nvPr>
        </p:nvSpPr>
        <p:spPr/>
        <p:txBody>
          <a:bodyPr/>
          <a:lstStyle/>
          <a:p>
            <a:fld id="{415EDC5C-A534-471E-ABDA-3917A36C80D6}" type="slidenum">
              <a:rPr lang="en-US" smtClean="0"/>
              <a:pPr/>
              <a:t>69</a:t>
            </a:fld>
            <a:endParaRPr lang="en-US"/>
          </a:p>
        </p:txBody>
      </p:sp>
      <p:sp>
        <p:nvSpPr>
          <p:cNvPr id="10" name="Shape 866">
            <a:extLst>
              <a:ext uri="{FF2B5EF4-FFF2-40B4-BE49-F238E27FC236}">
                <a16:creationId xmlns:a16="http://schemas.microsoft.com/office/drawing/2014/main" id="{EC9CEF38-C89C-78E2-DA0D-25EC9205766B}"/>
              </a:ext>
            </a:extLst>
          </p:cNvPr>
          <p:cNvSpPr/>
          <p:nvPr/>
        </p:nvSpPr>
        <p:spPr>
          <a:xfrm>
            <a:off x="5944056" y="4810333"/>
            <a:ext cx="2880065"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p>
            <a:pPr defTabSz="482163" hangingPunct="0">
              <a:buClr>
                <a:srgbClr val="000000"/>
              </a:buClr>
              <a:defRPr sz="2400">
                <a:uFill>
                  <a:solidFill>
                    <a:srgbClr val="000000"/>
                  </a:solidFill>
                </a:uFill>
                <a:latin typeface="Arial"/>
                <a:ea typeface="Arial"/>
                <a:cs typeface="Arial"/>
                <a:sym typeface="Arial"/>
              </a:defRPr>
            </a:pPr>
            <a:r>
              <a:rPr sz="1266" kern="0" dirty="0">
                <a:solidFill>
                  <a:srgbClr val="000000"/>
                </a:solidFill>
                <a:uFill>
                  <a:solidFill>
                    <a:srgbClr val="000000"/>
                  </a:solidFill>
                </a:uFill>
                <a:latin typeface="Arial"/>
                <a:cs typeface="Arial"/>
                <a:sym typeface="Arial"/>
              </a:rPr>
              <a:t>Rao et al, </a:t>
            </a:r>
            <a:r>
              <a:rPr sz="1266" i="1" kern="0" dirty="0">
                <a:solidFill>
                  <a:srgbClr val="000000"/>
                </a:solidFill>
                <a:uFill>
                  <a:solidFill>
                    <a:srgbClr val="000000"/>
                  </a:solidFill>
                </a:uFill>
                <a:latin typeface="Arial"/>
                <a:cs typeface="Arial"/>
                <a:sym typeface="Arial"/>
              </a:rPr>
              <a:t>Cell</a:t>
            </a:r>
            <a:r>
              <a:rPr sz="1266" kern="0" dirty="0">
                <a:solidFill>
                  <a:srgbClr val="000000"/>
                </a:solidFill>
                <a:uFill>
                  <a:solidFill>
                    <a:srgbClr val="000000"/>
                  </a:solidFill>
                </a:uFill>
                <a:latin typeface="Arial"/>
                <a:cs typeface="Arial"/>
                <a:sym typeface="Arial"/>
              </a:rPr>
              <a:t> 2014</a:t>
            </a:r>
          </a:p>
        </p:txBody>
      </p:sp>
    </p:spTree>
    <p:extLst>
      <p:ext uri="{BB962C8B-B14F-4D97-AF65-F5344CB8AC3E}">
        <p14:creationId xmlns:p14="http://schemas.microsoft.com/office/powerpoint/2010/main" val="2685291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p:nvPr/>
        </p:nvSpPr>
        <p:spPr>
          <a:xfrm>
            <a:off x="3114503" y="4553811"/>
            <a:ext cx="4590910" cy="255451"/>
          </a:xfrm>
          <a:prstGeom prst="rect">
            <a:avLst/>
          </a:prstGeom>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algn="r" defTabSz="304775" hangingPunct="0">
              <a:defRPr sz="2200">
                <a:latin typeface="Helvetica"/>
                <a:ea typeface="Helvetica"/>
                <a:cs typeface="Helvetica"/>
                <a:sym typeface="Helvetica"/>
              </a:defRPr>
            </a:pPr>
            <a:r>
              <a:rPr sz="1160" kern="0">
                <a:solidFill>
                  <a:srgbClr val="000000"/>
                </a:solidFill>
                <a:latin typeface="Helvetica"/>
                <a:sym typeface="Helvetica"/>
              </a:rPr>
              <a:t>Lieberman-Aiden et al. </a:t>
            </a:r>
            <a:r>
              <a:rPr sz="1160" i="1" kern="0">
                <a:solidFill>
                  <a:srgbClr val="000000"/>
                </a:solidFill>
                <a:latin typeface="Helvetica"/>
                <a:sym typeface="Helvetica"/>
              </a:rPr>
              <a:t>Science</a:t>
            </a:r>
            <a:r>
              <a:rPr sz="1160" kern="0">
                <a:solidFill>
                  <a:srgbClr val="000000"/>
                </a:solidFill>
                <a:latin typeface="Helvetica"/>
                <a:sym typeface="Helvetica"/>
              </a:rPr>
              <a:t>, 2009</a:t>
            </a:r>
          </a:p>
        </p:txBody>
      </p:sp>
      <p:sp>
        <p:nvSpPr>
          <p:cNvPr id="377" name="Shape 377"/>
          <p:cNvSpPr/>
          <p:nvPr/>
        </p:nvSpPr>
        <p:spPr>
          <a:xfrm>
            <a:off x="1544650" y="157371"/>
            <a:ext cx="6054700"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Hi-C measures proximal pairs of DNA loci through crosslinking and sequencing</a:t>
            </a:r>
          </a:p>
        </p:txBody>
      </p:sp>
      <p:pic>
        <p:nvPicPr>
          <p:cNvPr id="378" name="pasted-image.pdf"/>
          <p:cNvPicPr>
            <a:picLocks noChangeAspect="1"/>
          </p:cNvPicPr>
          <p:nvPr/>
        </p:nvPicPr>
        <p:blipFill>
          <a:blip r:embed="rId2"/>
          <a:srcRect t="27884" b="5547"/>
          <a:stretch>
            <a:fillRect/>
          </a:stretch>
        </p:blipFill>
        <p:spPr>
          <a:xfrm>
            <a:off x="1344540" y="1033989"/>
            <a:ext cx="6454877" cy="3222693"/>
          </a:xfrm>
          <a:prstGeom prst="rect">
            <a:avLst/>
          </a:prstGeom>
          <a:ln w="12700">
            <a:miter lim="400000"/>
          </a:ln>
        </p:spPr>
      </p:pic>
      <p:sp>
        <p:nvSpPr>
          <p:cNvPr id="2" name="Slide Number Placeholder 1">
            <a:extLst>
              <a:ext uri="{FF2B5EF4-FFF2-40B4-BE49-F238E27FC236}">
                <a16:creationId xmlns:a16="http://schemas.microsoft.com/office/drawing/2014/main" id="{21EBAD23-FE6C-584A-1446-4391343B744F}"/>
              </a:ext>
            </a:extLst>
          </p:cNvPr>
          <p:cNvSpPr>
            <a:spLocks noGrp="1"/>
          </p:cNvSpPr>
          <p:nvPr>
            <p:ph type="sldNum" sz="quarter" idx="2"/>
          </p:nvPr>
        </p:nvSpPr>
        <p:spPr/>
        <p:txBody>
          <a:bodyPr/>
          <a:lstStyle/>
          <a:p>
            <a:fld id="{86CB4B4D-7CA3-9044-876B-883B54F8677D}" type="slidenum">
              <a:rPr lang="en-US" smtClean="0"/>
              <a:t>7</a:t>
            </a:fld>
            <a:endParaRPr lang="en-US"/>
          </a:p>
        </p:txBody>
      </p:sp>
    </p:spTree>
    <p:extLst>
      <p:ext uri="{BB962C8B-B14F-4D97-AF65-F5344CB8AC3E}">
        <p14:creationId xmlns:p14="http://schemas.microsoft.com/office/powerpoint/2010/main" val="360228514"/>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C8001-6F7C-2E4E-9829-89398BC82DDB}"/>
              </a:ext>
            </a:extLst>
          </p:cNvPr>
          <p:cNvPicPr>
            <a:picLocks noChangeAspect="1"/>
          </p:cNvPicPr>
          <p:nvPr/>
        </p:nvPicPr>
        <p:blipFill rotWithShape="1">
          <a:blip r:embed="rId3"/>
          <a:srcRect r="58022" b="47071"/>
          <a:stretch/>
        </p:blipFill>
        <p:spPr>
          <a:xfrm>
            <a:off x="233309" y="-2520"/>
            <a:ext cx="3604542" cy="5156411"/>
          </a:xfrm>
          <a:prstGeom prst="rect">
            <a:avLst/>
          </a:prstGeom>
        </p:spPr>
      </p:pic>
      <p:sp>
        <p:nvSpPr>
          <p:cNvPr id="6" name="Title 1">
            <a:extLst>
              <a:ext uri="{FF2B5EF4-FFF2-40B4-BE49-F238E27FC236}">
                <a16:creationId xmlns:a16="http://schemas.microsoft.com/office/drawing/2014/main" id="{9A327823-FC4A-2347-A7D5-7CF9142BBAE4}"/>
              </a:ext>
            </a:extLst>
          </p:cNvPr>
          <p:cNvSpPr>
            <a:spLocks noGrp="1"/>
          </p:cNvSpPr>
          <p:nvPr>
            <p:ph type="title"/>
          </p:nvPr>
        </p:nvSpPr>
        <p:spPr>
          <a:xfrm>
            <a:off x="3871672" y="234404"/>
            <a:ext cx="4602602" cy="1138535"/>
          </a:xfrm>
        </p:spPr>
        <p:txBody>
          <a:bodyPr>
            <a:normAutofit/>
          </a:bodyPr>
          <a:lstStyle/>
          <a:p>
            <a:r>
              <a:rPr lang="en-US" sz="2800" dirty="0"/>
              <a:t>Loop domains are identified by the Arrowhead algorithm</a:t>
            </a:r>
          </a:p>
        </p:txBody>
      </p:sp>
      <p:grpSp>
        <p:nvGrpSpPr>
          <p:cNvPr id="7" name="Group 6">
            <a:extLst>
              <a:ext uri="{FF2B5EF4-FFF2-40B4-BE49-F238E27FC236}">
                <a16:creationId xmlns:a16="http://schemas.microsoft.com/office/drawing/2014/main" id="{696123AA-FC1C-0147-8E43-A51479C6A21C}"/>
              </a:ext>
            </a:extLst>
          </p:cNvPr>
          <p:cNvGrpSpPr/>
          <p:nvPr/>
        </p:nvGrpSpPr>
        <p:grpSpPr>
          <a:xfrm>
            <a:off x="4177171" y="2213720"/>
            <a:ext cx="2345110" cy="2347529"/>
            <a:chOff x="516159" y="1151973"/>
            <a:chExt cx="2345110" cy="2347529"/>
          </a:xfrm>
        </p:grpSpPr>
        <p:sp>
          <p:nvSpPr>
            <p:cNvPr id="8" name="Shape 834">
              <a:extLst>
                <a:ext uri="{FF2B5EF4-FFF2-40B4-BE49-F238E27FC236}">
                  <a16:creationId xmlns:a16="http://schemas.microsoft.com/office/drawing/2014/main" id="{774055C5-86B8-594E-B074-75DB485A8348}"/>
                </a:ext>
              </a:extLst>
            </p:cNvPr>
            <p:cNvSpPr/>
            <p:nvPr/>
          </p:nvSpPr>
          <p:spPr>
            <a:xfrm>
              <a:off x="517297" y="1151973"/>
              <a:ext cx="2343972" cy="2343971"/>
            </a:xfrm>
            <a:prstGeom prst="rect">
              <a:avLst/>
            </a:prstGeom>
            <a:ln w="25400">
              <a:solidFill>
                <a:srgbClr val="000000"/>
              </a:solidFill>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9" name="Shape 835">
              <a:extLst>
                <a:ext uri="{FF2B5EF4-FFF2-40B4-BE49-F238E27FC236}">
                  <a16:creationId xmlns:a16="http://schemas.microsoft.com/office/drawing/2014/main" id="{FFC04A49-DFEF-9849-9B5F-837F1A91F4C3}"/>
                </a:ext>
              </a:extLst>
            </p:cNvPr>
            <p:cNvSpPr/>
            <p:nvPr/>
          </p:nvSpPr>
          <p:spPr>
            <a:xfrm>
              <a:off x="1620218" y="2270225"/>
              <a:ext cx="600120" cy="603050"/>
            </a:xfrm>
            <a:prstGeom prst="rect">
              <a:avLst/>
            </a:prstGeom>
            <a:solidFill>
              <a:schemeClr val="accent5">
                <a:hueOff val="-444211"/>
                <a:satOff val="-14915"/>
                <a:lumOff val="22857"/>
              </a:schemeClr>
            </a:solidFill>
            <a:ln w="12700">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10" name="Shape 836">
              <a:extLst>
                <a:ext uri="{FF2B5EF4-FFF2-40B4-BE49-F238E27FC236}">
                  <a16:creationId xmlns:a16="http://schemas.microsoft.com/office/drawing/2014/main" id="{0026D478-CA46-9D46-932C-41F520210174}"/>
                </a:ext>
              </a:extLst>
            </p:cNvPr>
            <p:cNvSpPr/>
            <p:nvPr/>
          </p:nvSpPr>
          <p:spPr>
            <a:xfrm flipH="1" flipV="1">
              <a:off x="516159" y="1159193"/>
              <a:ext cx="2329532" cy="2329531"/>
            </a:xfrm>
            <a:prstGeom prst="line">
              <a:avLst/>
            </a:prstGeom>
            <a:ln w="25400">
              <a:solidFill>
                <a:srgbClr val="000000"/>
              </a:solidFill>
              <a:miter lim="400000"/>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sp>
          <p:nvSpPr>
            <p:cNvPr id="11" name="Shape 837">
              <a:extLst>
                <a:ext uri="{FF2B5EF4-FFF2-40B4-BE49-F238E27FC236}">
                  <a16:creationId xmlns:a16="http://schemas.microsoft.com/office/drawing/2014/main" id="{571AA185-02A8-CF42-AED3-79F16E1E1F6E}"/>
                </a:ext>
              </a:extLst>
            </p:cNvPr>
            <p:cNvSpPr/>
            <p:nvPr/>
          </p:nvSpPr>
          <p:spPr>
            <a:xfrm>
              <a:off x="2126697" y="2179972"/>
              <a:ext cx="160468" cy="180821"/>
            </a:xfrm>
            <a:prstGeom prst="ellipse">
              <a:avLst/>
            </a:prstGeom>
            <a:ln w="50800">
              <a:solidFill>
                <a:schemeClr val="accent1">
                  <a:hueOff val="47394"/>
                  <a:satOff val="-25753"/>
                  <a:lumOff val="-7544"/>
                </a:schemeClr>
              </a:solidFill>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12" name="Shape 838">
              <a:extLst>
                <a:ext uri="{FF2B5EF4-FFF2-40B4-BE49-F238E27FC236}">
                  <a16:creationId xmlns:a16="http://schemas.microsoft.com/office/drawing/2014/main" id="{5740775D-7C78-DF41-9C6A-6857D9BD89B3}"/>
                </a:ext>
              </a:extLst>
            </p:cNvPr>
            <p:cNvSpPr/>
            <p:nvPr/>
          </p:nvSpPr>
          <p:spPr>
            <a:xfrm>
              <a:off x="1550750" y="1570539"/>
              <a:ext cx="160468" cy="180821"/>
            </a:xfrm>
            <a:prstGeom prst="ellipse">
              <a:avLst/>
            </a:prstGeom>
            <a:ln w="50800">
              <a:solidFill>
                <a:schemeClr val="accent1">
                  <a:hueOff val="47394"/>
                  <a:satOff val="-25753"/>
                  <a:lumOff val="-7544"/>
                </a:schemeClr>
              </a:solidFill>
              <a:miter lim="400000"/>
            </a:ln>
          </p:spPr>
          <p:txBody>
            <a:bodyPr lIns="26788" tIns="26788" rIns="26788" bIns="26788" anchor="ctr"/>
            <a:lstStyle/>
            <a:p>
              <a:pPr algn="ctr" defTabSz="308049" hangingPunct="0">
                <a:defRPr sz="2400">
                  <a:solidFill>
                    <a:srgbClr val="FFFFFF"/>
                  </a:solidFill>
                </a:defRPr>
              </a:pPr>
              <a:endParaRPr sz="1266" kern="0">
                <a:solidFill>
                  <a:srgbClr val="FFFFFF"/>
                </a:solidFill>
                <a:latin typeface="Helvetica Light"/>
                <a:sym typeface="Helvetica Light"/>
              </a:endParaRPr>
            </a:p>
          </p:txBody>
        </p:sp>
        <p:sp>
          <p:nvSpPr>
            <p:cNvPr id="13" name="Shape 839">
              <a:extLst>
                <a:ext uri="{FF2B5EF4-FFF2-40B4-BE49-F238E27FC236}">
                  <a16:creationId xmlns:a16="http://schemas.microsoft.com/office/drawing/2014/main" id="{70D2376D-3C18-F24E-9AA5-39953E6622CF}"/>
                </a:ext>
              </a:extLst>
            </p:cNvPr>
            <p:cNvSpPr/>
            <p:nvPr/>
          </p:nvSpPr>
          <p:spPr>
            <a:xfrm>
              <a:off x="2284960" y="2058215"/>
              <a:ext cx="406760" cy="256912"/>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p>
              <a:pPr algn="ctr" defTabSz="308049" hangingPunct="0">
                <a:defRPr sz="2500">
                  <a:latin typeface="Helvetica"/>
                  <a:ea typeface="Helvetica"/>
                  <a:cs typeface="Helvetica"/>
                  <a:sym typeface="Helvetica"/>
                </a:defRPr>
              </a:pPr>
              <a:r>
                <a:rPr lang="en-US" sz="1318" kern="0" dirty="0" err="1">
                  <a:solidFill>
                    <a:srgbClr val="000000"/>
                  </a:solidFill>
                  <a:latin typeface="Helvetica"/>
                  <a:sym typeface="Helvetica"/>
                </a:rPr>
                <a:t>M</a:t>
              </a:r>
              <a:r>
                <a:rPr sz="1318" kern="0" baseline="-5999" dirty="0" err="1">
                  <a:solidFill>
                    <a:srgbClr val="000000"/>
                  </a:solidFill>
                  <a:latin typeface="Helvetica"/>
                  <a:sym typeface="Helvetica"/>
                </a:rPr>
                <a:t>i,i+d</a:t>
              </a:r>
              <a:endParaRPr sz="1318" kern="0" baseline="-5999" dirty="0">
                <a:solidFill>
                  <a:srgbClr val="000000"/>
                </a:solidFill>
                <a:latin typeface="Helvetica"/>
                <a:sym typeface="Helvetica"/>
              </a:endParaRPr>
            </a:p>
          </p:txBody>
        </p:sp>
        <p:sp>
          <p:nvSpPr>
            <p:cNvPr id="14" name="Shape 840">
              <a:extLst>
                <a:ext uri="{FF2B5EF4-FFF2-40B4-BE49-F238E27FC236}">
                  <a16:creationId xmlns:a16="http://schemas.microsoft.com/office/drawing/2014/main" id="{17F680D9-FC8B-E641-94E5-BEEB44469357}"/>
                </a:ext>
              </a:extLst>
            </p:cNvPr>
            <p:cNvSpPr/>
            <p:nvPr/>
          </p:nvSpPr>
          <p:spPr>
            <a:xfrm>
              <a:off x="1697841" y="1475570"/>
              <a:ext cx="377906" cy="256912"/>
            </a:xfrm>
            <a:prstGeom prst="rect">
              <a:avLst/>
            </a:prstGeom>
            <a:ln w="12700">
              <a:miter lim="400000"/>
            </a:ln>
            <a:extLst>
              <a:ext uri="{C572A759-6A51-4108-AA02-DFA0A04FC94B}">
                <ma14:wrappingTextBoxFlag xmlns:ma14="http://schemas.microsoft.com/office/mac/drawingml/2011/main" xmlns="" val="1"/>
              </a:ext>
            </a:extLst>
          </p:spPr>
          <p:txBody>
            <a:bodyPr wrap="none" lIns="26788" tIns="26788" rIns="26788" bIns="26788" anchor="ctr">
              <a:spAutoFit/>
            </a:bodyPr>
            <a:lstStyle/>
            <a:p>
              <a:pPr algn="ctr" defTabSz="308049" hangingPunct="0">
                <a:defRPr sz="2500">
                  <a:latin typeface="Helvetica"/>
                  <a:ea typeface="Helvetica"/>
                  <a:cs typeface="Helvetica"/>
                  <a:sym typeface="Helvetica"/>
                </a:defRPr>
              </a:pPr>
              <a:r>
                <a:rPr lang="en-US" sz="1318" kern="0" dirty="0" err="1">
                  <a:solidFill>
                    <a:srgbClr val="000000"/>
                  </a:solidFill>
                  <a:latin typeface="Helvetica"/>
                  <a:sym typeface="Helvetica"/>
                </a:rPr>
                <a:t>M</a:t>
              </a:r>
              <a:r>
                <a:rPr sz="1318" kern="0" baseline="-5999" dirty="0" err="1">
                  <a:solidFill>
                    <a:srgbClr val="000000"/>
                  </a:solidFill>
                  <a:latin typeface="Helvetica"/>
                  <a:sym typeface="Helvetica"/>
                </a:rPr>
                <a:t>i,i</a:t>
              </a:r>
              <a:r>
                <a:rPr sz="1318" kern="0" baseline="-5999" dirty="0">
                  <a:solidFill>
                    <a:srgbClr val="000000"/>
                  </a:solidFill>
                  <a:latin typeface="Helvetica"/>
                  <a:sym typeface="Helvetica"/>
                </a:rPr>
                <a:t>-d</a:t>
              </a:r>
            </a:p>
          </p:txBody>
        </p:sp>
        <p:sp>
          <p:nvSpPr>
            <p:cNvPr id="15" name="Shape 841">
              <a:extLst>
                <a:ext uri="{FF2B5EF4-FFF2-40B4-BE49-F238E27FC236}">
                  <a16:creationId xmlns:a16="http://schemas.microsoft.com/office/drawing/2014/main" id="{E6F7A138-1B02-EC47-BBEB-C940388B6456}"/>
                </a:ext>
              </a:extLst>
            </p:cNvPr>
            <p:cNvSpPr/>
            <p:nvPr/>
          </p:nvSpPr>
          <p:spPr>
            <a:xfrm flipV="1">
              <a:off x="1613823" y="1162986"/>
              <a:ext cx="11066" cy="2336516"/>
            </a:xfrm>
            <a:prstGeom prst="line">
              <a:avLst/>
            </a:prstGeom>
            <a:ln w="38100">
              <a:solidFill>
                <a:srgbClr val="000000"/>
              </a:solidFill>
              <a:custDash>
                <a:ds d="200000" sp="200000"/>
              </a:custDash>
              <a:miter lim="400000"/>
            </a:ln>
          </p:spPr>
          <p:txBody>
            <a:bodyPr lIns="26788" tIns="26788" rIns="26788" bIns="26788" anchor="ctr"/>
            <a:lstStyle/>
            <a:p>
              <a:pPr algn="ctr" defTabSz="308049" hangingPunct="0">
                <a:defRPr sz="2400"/>
              </a:pPr>
              <a:endParaRPr sz="1266" kern="0">
                <a:solidFill>
                  <a:srgbClr val="000000"/>
                </a:solidFill>
                <a:latin typeface="Helvetica Light"/>
                <a:sym typeface="Helvetica Light"/>
              </a:endParaRPr>
            </a:p>
          </p:txBody>
        </p:sp>
      </p:grpSp>
      <p:sp>
        <p:nvSpPr>
          <p:cNvPr id="16" name="TextBox 15">
            <a:extLst>
              <a:ext uri="{FF2B5EF4-FFF2-40B4-BE49-F238E27FC236}">
                <a16:creationId xmlns:a16="http://schemas.microsoft.com/office/drawing/2014/main" id="{B6AC9596-CB5D-4A4F-9776-388B4B04536F}"/>
              </a:ext>
            </a:extLst>
          </p:cNvPr>
          <p:cNvSpPr txBox="1"/>
          <p:nvPr/>
        </p:nvSpPr>
        <p:spPr>
          <a:xfrm>
            <a:off x="7213734" y="4828618"/>
            <a:ext cx="166552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mn-lt"/>
                <a:ea typeface="+mn-ea"/>
                <a:cs typeface="+mn-cs"/>
                <a:sym typeface="Helvetica Light"/>
              </a:rPr>
              <a:t>Rao et al. </a:t>
            </a:r>
            <a:r>
              <a:rPr kumimoji="0" lang="en-US" sz="1400" b="0" i="1" u="none" strike="noStrike" cap="none" spc="0" normalizeH="0" baseline="0" dirty="0">
                <a:ln>
                  <a:noFill/>
                </a:ln>
                <a:solidFill>
                  <a:srgbClr val="000000"/>
                </a:solidFill>
                <a:effectLst/>
                <a:uFillTx/>
                <a:latin typeface="+mn-lt"/>
                <a:ea typeface="+mn-ea"/>
                <a:cs typeface="+mn-cs"/>
                <a:sym typeface="Helvetica Light"/>
              </a:rPr>
              <a:t>Cell</a:t>
            </a:r>
            <a:r>
              <a:rPr kumimoji="0" lang="en-US" sz="1400" b="0" i="0" u="none" strike="noStrike" cap="none" spc="0" normalizeH="0" baseline="0" dirty="0">
                <a:ln>
                  <a:noFill/>
                </a:ln>
                <a:solidFill>
                  <a:srgbClr val="000000"/>
                </a:solidFill>
                <a:effectLst/>
                <a:uFillTx/>
                <a:latin typeface="+mn-lt"/>
                <a:ea typeface="+mn-ea"/>
                <a:cs typeface="+mn-cs"/>
                <a:sym typeface="Helvetica Light"/>
              </a:rPr>
              <a:t> 2014</a:t>
            </a:r>
          </a:p>
        </p:txBody>
      </p:sp>
      <p:sp>
        <p:nvSpPr>
          <p:cNvPr id="17" name="TextBox 16">
            <a:extLst>
              <a:ext uri="{FF2B5EF4-FFF2-40B4-BE49-F238E27FC236}">
                <a16:creationId xmlns:a16="http://schemas.microsoft.com/office/drawing/2014/main" id="{1ECDBB97-45C3-FD42-9558-C386154FB47E}"/>
              </a:ext>
            </a:extLst>
          </p:cNvPr>
          <p:cNvSpPr txBox="1"/>
          <p:nvPr/>
        </p:nvSpPr>
        <p:spPr>
          <a:xfrm>
            <a:off x="4284391" y="1356468"/>
            <a:ext cx="391453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defTabSz="584200" hangingPunct="0"/>
            <a:r>
              <a:rPr lang="en-US" dirty="0"/>
              <a:t> </a:t>
            </a:r>
            <a:r>
              <a:rPr lang="en-US" i="1" dirty="0" err="1"/>
              <a:t>A</a:t>
            </a:r>
            <a:r>
              <a:rPr lang="en-US" i="1" baseline="-25000" dirty="0" err="1"/>
              <a:t>i,i+d</a:t>
            </a:r>
            <a:r>
              <a:rPr lang="en-US" i="1" dirty="0"/>
              <a:t>= (</a:t>
            </a:r>
            <a:r>
              <a:rPr lang="en-US" i="1" dirty="0" err="1"/>
              <a:t>M</a:t>
            </a:r>
            <a:r>
              <a:rPr lang="en-US" i="1" baseline="30000" dirty="0" err="1"/>
              <a:t>∗</a:t>
            </a:r>
            <a:r>
              <a:rPr lang="en-US" i="1" baseline="-25000" dirty="0" err="1"/>
              <a:t>i,i-d</a:t>
            </a:r>
            <a:r>
              <a:rPr lang="en-US" i="1" dirty="0"/>
              <a:t>– </a:t>
            </a:r>
            <a:r>
              <a:rPr lang="en-US" i="1" dirty="0" err="1"/>
              <a:t>M</a:t>
            </a:r>
            <a:r>
              <a:rPr lang="en-US" i="1" baseline="30000" dirty="0" err="1"/>
              <a:t>∗</a:t>
            </a:r>
            <a:r>
              <a:rPr lang="en-US" i="1" baseline="-25000" dirty="0" err="1"/>
              <a:t>i,i+d</a:t>
            </a:r>
            <a:r>
              <a:rPr lang="en-US" i="1" dirty="0"/>
              <a:t>)/(</a:t>
            </a:r>
            <a:r>
              <a:rPr lang="en-US" i="1" dirty="0" err="1"/>
              <a:t>M</a:t>
            </a:r>
            <a:r>
              <a:rPr lang="en-US" i="1" baseline="30000" dirty="0" err="1"/>
              <a:t>∗</a:t>
            </a:r>
            <a:r>
              <a:rPr lang="en-US" i="1" baseline="-25000" dirty="0" err="1"/>
              <a:t>i,i−d</a:t>
            </a:r>
            <a:r>
              <a:rPr lang="en-US" i="1" dirty="0"/>
              <a:t>+ </a:t>
            </a:r>
            <a:r>
              <a:rPr lang="en-US" i="1" dirty="0" err="1"/>
              <a:t>M</a:t>
            </a:r>
            <a:r>
              <a:rPr lang="en-US" i="1" baseline="30000" dirty="0" err="1"/>
              <a:t>∗</a:t>
            </a:r>
            <a:r>
              <a:rPr lang="en-US" i="1" baseline="-25000" dirty="0" err="1"/>
              <a:t>i,i+d</a:t>
            </a:r>
            <a:r>
              <a:rPr lang="en-US" i="1" dirty="0"/>
              <a:t>)</a:t>
            </a:r>
            <a:r>
              <a:rPr lang="en-US" dirty="0"/>
              <a:t>.</a:t>
            </a:r>
            <a:endParaRPr kumimoji="0" lang="en-US"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18" name="TextBox 17">
            <a:extLst>
              <a:ext uri="{FF2B5EF4-FFF2-40B4-BE49-F238E27FC236}">
                <a16:creationId xmlns:a16="http://schemas.microsoft.com/office/drawing/2014/main" id="{6F99D144-D4F6-F840-8813-AFA42BE7CBF9}"/>
              </a:ext>
            </a:extLst>
          </p:cNvPr>
          <p:cNvSpPr txBox="1"/>
          <p:nvPr/>
        </p:nvSpPr>
        <p:spPr>
          <a:xfrm>
            <a:off x="6612104" y="2220461"/>
            <a:ext cx="2275174"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sz="2000" dirty="0"/>
              <a:t> </a:t>
            </a:r>
            <a:r>
              <a:rPr lang="en-US" sz="2000" i="1" dirty="0" err="1"/>
              <a:t>A</a:t>
            </a:r>
            <a:r>
              <a:rPr lang="en-US" sz="2000" i="1" baseline="-25000" dirty="0" err="1"/>
              <a:t>i,i+d</a:t>
            </a:r>
            <a:r>
              <a:rPr lang="en-US" sz="2000" dirty="0"/>
              <a:t> will be strongly positive if locus </a:t>
            </a:r>
            <a:r>
              <a:rPr lang="en-US" sz="2000" i="1" dirty="0" err="1"/>
              <a:t>i</a:t>
            </a:r>
            <a:r>
              <a:rPr lang="en-US" sz="2000" dirty="0"/>
              <a:t> − </a:t>
            </a:r>
            <a:r>
              <a:rPr lang="en-US" sz="2000" i="1" dirty="0"/>
              <a:t>d</a:t>
            </a:r>
            <a:r>
              <a:rPr lang="en-US" sz="2000" dirty="0"/>
              <a:t> is inside a domain and locus </a:t>
            </a:r>
            <a:r>
              <a:rPr lang="en-US" sz="2000" i="1" dirty="0" err="1"/>
              <a:t>i</a:t>
            </a:r>
            <a:r>
              <a:rPr lang="en-US" sz="2000" i="1" dirty="0"/>
              <a:t> + d</a:t>
            </a:r>
            <a:r>
              <a:rPr lang="en-US" sz="2000" dirty="0"/>
              <a:t> is not, and vice versa. </a:t>
            </a:r>
            <a:endParaRPr kumimoji="0" lang="en-US" sz="20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 name="Slide Number Placeholder 1">
            <a:extLst>
              <a:ext uri="{FF2B5EF4-FFF2-40B4-BE49-F238E27FC236}">
                <a16:creationId xmlns:a16="http://schemas.microsoft.com/office/drawing/2014/main" id="{C940AFE8-608F-BE24-BAF4-DC8FC9B0787B}"/>
              </a:ext>
            </a:extLst>
          </p:cNvPr>
          <p:cNvSpPr>
            <a:spLocks noGrp="1"/>
          </p:cNvSpPr>
          <p:nvPr>
            <p:ph type="sldNum" sz="quarter" idx="2"/>
          </p:nvPr>
        </p:nvSpPr>
        <p:spPr/>
        <p:txBody>
          <a:bodyPr/>
          <a:lstStyle/>
          <a:p>
            <a:fld id="{86CB4B4D-7CA3-9044-876B-883B54F8677D}" type="slidenum">
              <a:rPr lang="en-US" smtClean="0"/>
              <a:t>70</a:t>
            </a:fld>
            <a:endParaRPr lang="en-US"/>
          </a:p>
        </p:txBody>
      </p:sp>
    </p:spTree>
    <p:extLst>
      <p:ext uri="{BB962C8B-B14F-4D97-AF65-F5344CB8AC3E}">
        <p14:creationId xmlns:p14="http://schemas.microsoft.com/office/powerpoint/2010/main" val="227306273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F61EE06-7314-4E98-98A9-35E3573CE54E}" type="slidenum">
              <a:rPr lang="en-US" smtClean="0">
                <a:solidFill>
                  <a:prstClr val="black">
                    <a:tint val="75000"/>
                  </a:prstClr>
                </a:solidFill>
              </a:rPr>
              <a:pPr/>
              <a:t>8</a:t>
            </a:fld>
            <a:endParaRPr lang="en-US" dirty="0">
              <a:solidFill>
                <a:prstClr val="black">
                  <a:tint val="75000"/>
                </a:prstClr>
              </a:solidFill>
            </a:endParaRPr>
          </a:p>
        </p:txBody>
      </p:sp>
      <p:sp>
        <p:nvSpPr>
          <p:cNvPr id="7" name="Title 1"/>
          <p:cNvSpPr txBox="1">
            <a:spLocks/>
          </p:cNvSpPr>
          <p:nvPr/>
        </p:nvSpPr>
        <p:spPr>
          <a:xfrm>
            <a:off x="303483" y="81859"/>
            <a:ext cx="8357559" cy="7488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dirty="0">
                <a:solidFill>
                  <a:prstClr val="black"/>
                </a:solidFill>
                <a:latin typeface="Trebuchet MS" panose="020B0603020202020204" pitchFamily="34" charset="0"/>
              </a:rPr>
              <a:t>Output of Hi-C is a contact matrix</a:t>
            </a:r>
          </a:p>
        </p:txBody>
      </p:sp>
      <p:sp>
        <p:nvSpPr>
          <p:cNvPr id="15" name="TextBox 14"/>
          <p:cNvSpPr txBox="1"/>
          <p:nvPr/>
        </p:nvSpPr>
        <p:spPr>
          <a:xfrm>
            <a:off x="6040302" y="2513495"/>
            <a:ext cx="2802257" cy="1015663"/>
          </a:xfrm>
          <a:prstGeom prst="rect">
            <a:avLst/>
          </a:prstGeom>
          <a:noFill/>
        </p:spPr>
        <p:txBody>
          <a:bodyPr wrap="none" rtlCol="0">
            <a:spAutoFit/>
          </a:bodyPr>
          <a:lstStyle/>
          <a:p>
            <a:pPr defTabSz="457200"/>
            <a:r>
              <a:rPr lang="en-US" sz="2000" dirty="0">
                <a:solidFill>
                  <a:prstClr val="black"/>
                </a:solidFill>
              </a:rPr>
              <a:t>C(</a:t>
            </a:r>
            <a:r>
              <a:rPr lang="en-US" sz="2000" dirty="0" err="1">
                <a:solidFill>
                  <a:prstClr val="black"/>
                </a:solidFill>
              </a:rPr>
              <a:t>i,j</a:t>
            </a:r>
            <a:r>
              <a:rPr lang="en-US" sz="2000" dirty="0">
                <a:solidFill>
                  <a:prstClr val="black"/>
                </a:solidFill>
              </a:rPr>
              <a:t>) = How many times </a:t>
            </a:r>
          </a:p>
          <a:p>
            <a:pPr defTabSz="457200"/>
            <a:r>
              <a:rPr lang="en-US" sz="2000" dirty="0">
                <a:solidFill>
                  <a:prstClr val="black"/>
                </a:solidFill>
              </a:rPr>
              <a:t>is locus </a:t>
            </a:r>
            <a:r>
              <a:rPr lang="en-US" sz="2000" b="1" i="1" dirty="0" err="1">
                <a:solidFill>
                  <a:prstClr val="black"/>
                </a:solidFill>
              </a:rPr>
              <a:t>i</a:t>
            </a:r>
            <a:r>
              <a:rPr lang="en-US" sz="2000" b="1" dirty="0">
                <a:solidFill>
                  <a:prstClr val="black"/>
                </a:solidFill>
              </a:rPr>
              <a:t> </a:t>
            </a:r>
            <a:r>
              <a:rPr lang="en-US" sz="2000" dirty="0">
                <a:solidFill>
                  <a:prstClr val="black"/>
                </a:solidFill>
              </a:rPr>
              <a:t>linked to locus</a:t>
            </a:r>
            <a:r>
              <a:rPr lang="en-US" sz="2000" b="1" dirty="0">
                <a:solidFill>
                  <a:prstClr val="black"/>
                </a:solidFill>
              </a:rPr>
              <a:t> </a:t>
            </a:r>
            <a:r>
              <a:rPr lang="en-US" sz="2000" b="1" i="1" dirty="0">
                <a:solidFill>
                  <a:prstClr val="black"/>
                </a:solidFill>
              </a:rPr>
              <a:t>j </a:t>
            </a:r>
          </a:p>
          <a:p>
            <a:pPr defTabSz="457200"/>
            <a:r>
              <a:rPr lang="en-US" sz="2000" dirty="0">
                <a:solidFill>
                  <a:prstClr val="black"/>
                </a:solidFill>
              </a:rPr>
              <a:t>by a paired-end read?</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7474" y="1188487"/>
            <a:ext cx="1828800" cy="11930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ectangle 1"/>
          <p:cNvSpPr/>
          <p:nvPr/>
        </p:nvSpPr>
        <p:spPr>
          <a:xfrm>
            <a:off x="6903615" y="869090"/>
            <a:ext cx="1816272" cy="369332"/>
          </a:xfrm>
          <a:prstGeom prst="rect">
            <a:avLst/>
          </a:prstGeom>
        </p:spPr>
        <p:txBody>
          <a:bodyPr wrap="none">
            <a:spAutoFit/>
          </a:bodyPr>
          <a:lstStyle/>
          <a:p>
            <a:pPr defTabSz="457200"/>
            <a:r>
              <a:rPr lang="en-US" b="1" dirty="0">
                <a:solidFill>
                  <a:prstClr val="black"/>
                </a:solidFill>
              </a:rPr>
              <a:t>paired-end reads</a:t>
            </a:r>
          </a:p>
        </p:txBody>
      </p:sp>
      <p:grpSp>
        <p:nvGrpSpPr>
          <p:cNvPr id="4" name="Group 3"/>
          <p:cNvGrpSpPr/>
          <p:nvPr/>
        </p:nvGrpSpPr>
        <p:grpSpPr>
          <a:xfrm>
            <a:off x="539328" y="681093"/>
            <a:ext cx="5014020" cy="4462407"/>
            <a:chOff x="351368" y="591773"/>
            <a:chExt cx="5014020" cy="4462407"/>
          </a:xfrm>
        </p:grpSpPr>
        <p:pic>
          <p:nvPicPr>
            <p:cNvPr id="2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328" y="890594"/>
              <a:ext cx="3803904" cy="38039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21" name="Straight Connector 20"/>
            <p:cNvCxnSpPr/>
            <p:nvPr/>
          </p:nvCxnSpPr>
          <p:spPr>
            <a:xfrm>
              <a:off x="3295571" y="2840406"/>
              <a:ext cx="1712891" cy="0"/>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71003" y="2829638"/>
              <a:ext cx="0" cy="1899634"/>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008462" y="2578796"/>
              <a:ext cx="356926" cy="523220"/>
            </a:xfrm>
            <a:prstGeom prst="rect">
              <a:avLst/>
            </a:prstGeom>
            <a:noFill/>
          </p:spPr>
          <p:txBody>
            <a:bodyPr wrap="none" rtlCol="0">
              <a:spAutoFit/>
            </a:bodyPr>
            <a:lstStyle/>
            <a:p>
              <a:pPr defTabSz="457200"/>
              <a:r>
                <a:rPr lang="en-US" sz="2800" i="1" dirty="0">
                  <a:solidFill>
                    <a:prstClr val="black"/>
                  </a:solidFill>
                </a:rPr>
                <a:t>i</a:t>
              </a:r>
            </a:p>
          </p:txBody>
        </p:sp>
        <p:sp>
          <p:nvSpPr>
            <p:cNvPr id="24" name="TextBox 23"/>
            <p:cNvSpPr txBox="1"/>
            <p:nvPr/>
          </p:nvSpPr>
          <p:spPr>
            <a:xfrm>
              <a:off x="3281382" y="4530960"/>
              <a:ext cx="378366" cy="523220"/>
            </a:xfrm>
            <a:prstGeom prst="rect">
              <a:avLst/>
            </a:prstGeom>
            <a:noFill/>
          </p:spPr>
          <p:txBody>
            <a:bodyPr wrap="none" rtlCol="0">
              <a:spAutoFit/>
            </a:bodyPr>
            <a:lstStyle/>
            <a:p>
              <a:pPr defTabSz="457200"/>
              <a:r>
                <a:rPr lang="en-US" sz="2800" i="1" dirty="0">
                  <a:solidFill>
                    <a:prstClr val="black"/>
                  </a:solidFill>
                </a:rPr>
                <a:t>j</a:t>
              </a:r>
            </a:p>
          </p:txBody>
        </p:sp>
        <p:sp>
          <p:nvSpPr>
            <p:cNvPr id="3" name="TextBox 2"/>
            <p:cNvSpPr txBox="1"/>
            <p:nvPr/>
          </p:nvSpPr>
          <p:spPr>
            <a:xfrm>
              <a:off x="1826674" y="591773"/>
              <a:ext cx="1468897" cy="369332"/>
            </a:xfrm>
            <a:prstGeom prst="rect">
              <a:avLst/>
            </a:prstGeom>
            <a:noFill/>
          </p:spPr>
          <p:txBody>
            <a:bodyPr wrap="none" rtlCol="0">
              <a:spAutoFit/>
            </a:bodyPr>
            <a:lstStyle/>
            <a:p>
              <a:pPr defTabSz="457200"/>
              <a:r>
                <a:rPr lang="en-US" b="1" dirty="0">
                  <a:solidFill>
                    <a:prstClr val="black"/>
                  </a:solidFill>
                </a:rPr>
                <a:t>Chromosome</a:t>
              </a:r>
            </a:p>
          </p:txBody>
        </p:sp>
        <p:sp>
          <p:nvSpPr>
            <p:cNvPr id="26" name="TextBox 25"/>
            <p:cNvSpPr txBox="1"/>
            <p:nvPr/>
          </p:nvSpPr>
          <p:spPr>
            <a:xfrm rot="16200000">
              <a:off x="-333159" y="2725596"/>
              <a:ext cx="1738385" cy="369332"/>
            </a:xfrm>
            <a:prstGeom prst="rect">
              <a:avLst/>
            </a:prstGeom>
            <a:solidFill>
              <a:schemeClr val="bg1"/>
            </a:solidFill>
          </p:spPr>
          <p:txBody>
            <a:bodyPr wrap="square" rtlCol="0">
              <a:spAutoFit/>
            </a:bodyPr>
            <a:lstStyle/>
            <a:p>
              <a:pPr defTabSz="457200"/>
              <a:r>
                <a:rPr lang="en-US" b="1" dirty="0">
                  <a:solidFill>
                    <a:prstClr val="black"/>
                  </a:solidFill>
                </a:rPr>
                <a:t>Chromosome</a:t>
              </a:r>
            </a:p>
          </p:txBody>
        </p:sp>
      </p:grpSp>
      <p:sp>
        <p:nvSpPr>
          <p:cNvPr id="5" name="Rectangle 4"/>
          <p:cNvSpPr/>
          <p:nvPr/>
        </p:nvSpPr>
        <p:spPr>
          <a:xfrm>
            <a:off x="4665752" y="1238422"/>
            <a:ext cx="257675" cy="1007186"/>
          </a:xfrm>
          <a:prstGeom prst="rect">
            <a:avLst/>
          </a:prstGeom>
          <a:gradFill>
            <a:gsLst>
              <a:gs pos="0">
                <a:srgbClr val="FF0000"/>
              </a:gs>
              <a:gs pos="100000">
                <a:schemeClr val="bg1"/>
              </a:gs>
            </a:gsLst>
            <a:lin ang="5400000" scaled="0"/>
          </a:gradFill>
          <a:ln>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TextBox 7"/>
          <p:cNvSpPr txBox="1"/>
          <p:nvPr/>
        </p:nvSpPr>
        <p:spPr>
          <a:xfrm>
            <a:off x="4960232" y="1914300"/>
            <a:ext cx="1416486" cy="369332"/>
          </a:xfrm>
          <a:prstGeom prst="rect">
            <a:avLst/>
          </a:prstGeom>
          <a:noFill/>
        </p:spPr>
        <p:txBody>
          <a:bodyPr wrap="none" rtlCol="0">
            <a:spAutoFit/>
          </a:bodyPr>
          <a:lstStyle/>
          <a:p>
            <a:r>
              <a:rPr lang="en-US" dirty="0"/>
              <a:t>Few contacts</a:t>
            </a:r>
          </a:p>
        </p:txBody>
      </p:sp>
      <p:sp>
        <p:nvSpPr>
          <p:cNvPr id="18" name="TextBox 17"/>
          <p:cNvSpPr txBox="1"/>
          <p:nvPr/>
        </p:nvSpPr>
        <p:spPr>
          <a:xfrm>
            <a:off x="4960232" y="1147632"/>
            <a:ext cx="1569660" cy="369332"/>
          </a:xfrm>
          <a:prstGeom prst="rect">
            <a:avLst/>
          </a:prstGeom>
          <a:noFill/>
        </p:spPr>
        <p:txBody>
          <a:bodyPr wrap="none" rtlCol="0">
            <a:spAutoFit/>
          </a:bodyPr>
          <a:lstStyle/>
          <a:p>
            <a:r>
              <a:rPr lang="en-US" dirty="0"/>
              <a:t>Many contacts</a:t>
            </a:r>
          </a:p>
        </p:txBody>
      </p:sp>
    </p:spTree>
    <p:custDataLst>
      <p:tags r:id="rId1"/>
    </p:custDataLst>
    <p:extLst>
      <p:ext uri="{BB962C8B-B14F-4D97-AF65-F5344CB8AC3E}">
        <p14:creationId xmlns:p14="http://schemas.microsoft.com/office/powerpoint/2010/main" val="2018837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droppedImage.png"/>
          <p:cNvPicPr>
            <a:picLocks noChangeAspect="1"/>
          </p:cNvPicPr>
          <p:nvPr/>
        </p:nvPicPr>
        <p:blipFill>
          <a:blip r:embed="rId2"/>
          <a:srcRect l="543" t="57211" r="67120"/>
          <a:stretch>
            <a:fillRect/>
          </a:stretch>
        </p:blipFill>
        <p:spPr>
          <a:xfrm>
            <a:off x="4778267" y="1371288"/>
            <a:ext cx="1876150" cy="1828892"/>
          </a:xfrm>
          <a:prstGeom prst="rect">
            <a:avLst/>
          </a:prstGeom>
          <a:ln w="12700">
            <a:miter lim="400000"/>
          </a:ln>
        </p:spPr>
      </p:pic>
      <p:sp>
        <p:nvSpPr>
          <p:cNvPr id="393" name="Shape 393"/>
          <p:cNvSpPr/>
          <p:nvPr/>
        </p:nvSpPr>
        <p:spPr>
          <a:xfrm>
            <a:off x="5047184" y="1065697"/>
            <a:ext cx="1580559" cy="252503"/>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Hi-C contact strength</a:t>
            </a:r>
          </a:p>
        </p:txBody>
      </p:sp>
      <p:sp>
        <p:nvSpPr>
          <p:cNvPr id="394" name="Shape 394"/>
          <p:cNvSpPr/>
          <p:nvPr/>
        </p:nvSpPr>
        <p:spPr>
          <a:xfrm>
            <a:off x="4674020" y="3482402"/>
            <a:ext cx="2093520" cy="317329"/>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p>
            <a:pPr defTabSz="482163" hangingPunct="0">
              <a:buClr>
                <a:srgbClr val="000000"/>
              </a:buClr>
              <a:defRPr sz="3200">
                <a:uFill>
                  <a:solidFill>
                    <a:srgbClr val="000000"/>
                  </a:solidFill>
                </a:uFill>
                <a:latin typeface="Arial"/>
                <a:ea typeface="Arial"/>
                <a:cs typeface="Arial"/>
                <a:sym typeface="Arial"/>
              </a:defRPr>
            </a:pPr>
            <a:r>
              <a:rPr sz="1687" kern="0">
                <a:solidFill>
                  <a:srgbClr val="000000"/>
                </a:solidFill>
                <a:uFill>
                  <a:solidFill>
                    <a:srgbClr val="000000"/>
                  </a:solidFill>
                </a:uFill>
                <a:latin typeface="Arial"/>
                <a:cs typeface="Arial"/>
                <a:sym typeface="Arial"/>
              </a:rPr>
              <a:t>Requires </a:t>
            </a:r>
            <a:r>
              <a:rPr sz="1687" i="1" kern="0">
                <a:solidFill>
                  <a:srgbClr val="000000"/>
                </a:solidFill>
                <a:uFill>
                  <a:solidFill>
                    <a:srgbClr val="000000"/>
                  </a:solidFill>
                </a:uFill>
                <a:latin typeface="Arial"/>
                <a:cs typeface="Arial"/>
                <a:sym typeface="Arial"/>
              </a:rPr>
              <a:t>O(n</a:t>
            </a:r>
            <a:r>
              <a:rPr sz="1687" i="1" kern="0" baseline="31999">
                <a:solidFill>
                  <a:srgbClr val="000000"/>
                </a:solidFill>
                <a:uFill>
                  <a:solidFill>
                    <a:srgbClr val="000000"/>
                  </a:solidFill>
                </a:uFill>
                <a:latin typeface="Arial"/>
                <a:cs typeface="Arial"/>
                <a:sym typeface="Arial"/>
              </a:rPr>
              <a:t>2</a:t>
            </a:r>
            <a:r>
              <a:rPr sz="1687" i="1" kern="0">
                <a:solidFill>
                  <a:srgbClr val="000000"/>
                </a:solidFill>
                <a:uFill>
                  <a:solidFill>
                    <a:srgbClr val="000000"/>
                  </a:solidFill>
                </a:uFill>
                <a:latin typeface="Arial"/>
                <a:cs typeface="Arial"/>
                <a:sym typeface="Arial"/>
              </a:rPr>
              <a:t>)</a:t>
            </a:r>
            <a:r>
              <a:rPr sz="1687" kern="0">
                <a:solidFill>
                  <a:srgbClr val="000000"/>
                </a:solidFill>
                <a:uFill>
                  <a:solidFill>
                    <a:srgbClr val="000000"/>
                  </a:solidFill>
                </a:uFill>
                <a:latin typeface="Arial"/>
                <a:cs typeface="Arial"/>
                <a:sym typeface="Arial"/>
              </a:rPr>
              <a:t> reads</a:t>
            </a:r>
          </a:p>
        </p:txBody>
      </p:sp>
      <p:pic>
        <p:nvPicPr>
          <p:cNvPr id="395" name="pasted-image.jpg"/>
          <p:cNvPicPr>
            <a:picLocks/>
          </p:cNvPicPr>
          <p:nvPr/>
        </p:nvPicPr>
        <p:blipFill>
          <a:blip r:embed="rId3"/>
          <a:stretch>
            <a:fillRect/>
          </a:stretch>
        </p:blipFill>
        <p:spPr>
          <a:xfrm>
            <a:off x="6922772" y="1801081"/>
            <a:ext cx="125725" cy="783278"/>
          </a:xfrm>
          <a:prstGeom prst="rect">
            <a:avLst/>
          </a:prstGeom>
          <a:ln w="25400">
            <a:solidFill>
              <a:srgbClr val="000000"/>
            </a:solidFill>
            <a:miter lim="400000"/>
          </a:ln>
        </p:spPr>
      </p:pic>
      <p:sp>
        <p:nvSpPr>
          <p:cNvPr id="396" name="Shape 396"/>
          <p:cNvSpPr/>
          <p:nvPr/>
        </p:nvSpPr>
        <p:spPr>
          <a:xfrm>
            <a:off x="7122864" y="1724467"/>
            <a:ext cx="531066"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Many</a:t>
            </a:r>
          </a:p>
        </p:txBody>
      </p:sp>
      <p:sp>
        <p:nvSpPr>
          <p:cNvPr id="397" name="Shape 397"/>
          <p:cNvSpPr/>
          <p:nvPr/>
        </p:nvSpPr>
        <p:spPr>
          <a:xfrm>
            <a:off x="7122864" y="2340498"/>
            <a:ext cx="531066" cy="252503"/>
          </a:xfrm>
          <a:prstGeom prst="rect">
            <a:avLst/>
          </a:prstGeom>
          <a:ln w="12700">
            <a:miter lim="400000"/>
          </a:ln>
          <a:extLst>
            <a:ext uri="{C572A759-6A51-4108-AA02-DFA0A04FC94B}">
              <ma14:wrappingTextBoxFlag xmlns:ma14="http://schemas.microsoft.com/office/mac/drawingml/2011/main" xmlns="" val="1"/>
            </a:ext>
          </a:extLst>
        </p:spPr>
        <p:txBody>
          <a:bodyPr lIns="28574" tIns="28574" rIns="28574" bIns="28574">
            <a:spAutoFit/>
          </a:bodyPr>
          <a:lstStyle>
            <a:lvl1pPr algn="l" defTabSz="914400">
              <a:buClr>
                <a:srgbClr val="000000"/>
              </a:buClr>
              <a:defRPr sz="2400">
                <a:uFill>
                  <a:solidFill>
                    <a:srgbClr val="000000"/>
                  </a:solidFill>
                </a:uFill>
                <a:latin typeface="Arial"/>
                <a:ea typeface="Arial"/>
                <a:cs typeface="Arial"/>
                <a:sym typeface="Arial"/>
              </a:defRPr>
            </a:lvl1pPr>
          </a:lstStyle>
          <a:p>
            <a:pPr defTabSz="482163" hangingPunct="0"/>
            <a:r>
              <a:rPr sz="1266" kern="0">
                <a:solidFill>
                  <a:srgbClr val="000000"/>
                </a:solidFill>
              </a:rPr>
              <a:t>Few</a:t>
            </a:r>
          </a:p>
        </p:txBody>
      </p:sp>
      <p:sp>
        <p:nvSpPr>
          <p:cNvPr id="398" name="Shape 398"/>
          <p:cNvSpPr/>
          <p:nvPr/>
        </p:nvSpPr>
        <p:spPr>
          <a:xfrm>
            <a:off x="1544650" y="157371"/>
            <a:ext cx="6054700" cy="864311"/>
          </a:xfrm>
          <a:prstGeom prst="rect">
            <a:avLst/>
          </a:prstGeom>
          <a:ln w="12700">
            <a:miter lim="400000"/>
          </a:ln>
          <a:extLst>
            <a:ext uri="{C572A759-6A51-4108-AA02-DFA0A04FC94B}">
              <ma14:wrappingTextBoxFlag xmlns:ma14="http://schemas.microsoft.com/office/mac/drawingml/2011/main" xmlns="" val="1"/>
            </a:ext>
          </a:extLst>
        </p:spPr>
        <p:txBody>
          <a:bodyPr lIns="90410" tIns="90410" rIns="90410" bIns="90410">
            <a:spAutoFit/>
          </a:bodyPr>
          <a:lstStyle>
            <a:lvl1pPr>
              <a:defRPr sz="4200">
                <a:solidFill>
                  <a:srgbClr val="D54937"/>
                </a:solidFill>
                <a:latin typeface="Helvetica"/>
                <a:ea typeface="Helvetica"/>
                <a:cs typeface="Helvetica"/>
                <a:sym typeface="Helvetica"/>
              </a:defRPr>
            </a:lvl1pPr>
          </a:lstStyle>
          <a:p>
            <a:pPr algn="ctr" defTabSz="308049" hangingPunct="0"/>
            <a:r>
              <a:rPr sz="2215" kern="0"/>
              <a:t>Hi-C requires much more sequencing than other genomics assays</a:t>
            </a:r>
          </a:p>
        </p:txBody>
      </p:sp>
      <p:sp>
        <p:nvSpPr>
          <p:cNvPr id="399" name="Shape 399"/>
          <p:cNvSpPr/>
          <p:nvPr/>
        </p:nvSpPr>
        <p:spPr>
          <a:xfrm>
            <a:off x="1773294" y="1562893"/>
            <a:ext cx="2050239" cy="447300"/>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1D genome assay</a:t>
            </a:r>
          </a:p>
          <a:p>
            <a:pPr algn="ctr" defTabSz="482163" hangingPunct="0">
              <a:buClr>
                <a:srgbClr val="000000"/>
              </a:buClr>
              <a:defRPr sz="2400">
                <a:uFill>
                  <a:solidFill>
                    <a:srgbClr val="000000"/>
                  </a:solidFill>
                </a:uFill>
                <a:latin typeface="Arial"/>
                <a:ea typeface="Arial"/>
                <a:cs typeface="Arial"/>
                <a:sym typeface="Arial"/>
              </a:defRPr>
            </a:pPr>
            <a:r>
              <a:rPr sz="1266" kern="0">
                <a:solidFill>
                  <a:srgbClr val="000000"/>
                </a:solidFill>
                <a:uFill>
                  <a:solidFill>
                    <a:srgbClr val="000000"/>
                  </a:solidFill>
                </a:uFill>
                <a:latin typeface="Arial"/>
                <a:cs typeface="Arial"/>
                <a:sym typeface="Arial"/>
              </a:rPr>
              <a:t>(DNase-seq, ChIP-seq, etc)</a:t>
            </a:r>
          </a:p>
        </p:txBody>
      </p:sp>
      <p:sp>
        <p:nvSpPr>
          <p:cNvPr id="400" name="Shape 400"/>
          <p:cNvSpPr/>
          <p:nvPr/>
        </p:nvSpPr>
        <p:spPr>
          <a:xfrm>
            <a:off x="1681933" y="3013608"/>
            <a:ext cx="2013370" cy="317329"/>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p>
            <a:pPr defTabSz="482163" hangingPunct="0">
              <a:buClr>
                <a:srgbClr val="000000"/>
              </a:buClr>
              <a:defRPr sz="3200">
                <a:uFill>
                  <a:solidFill>
                    <a:srgbClr val="000000"/>
                  </a:solidFill>
                </a:uFill>
                <a:latin typeface="Arial"/>
                <a:ea typeface="Arial"/>
                <a:cs typeface="Arial"/>
                <a:sym typeface="Arial"/>
              </a:defRPr>
            </a:pPr>
            <a:r>
              <a:rPr sz="1687" kern="0">
                <a:solidFill>
                  <a:srgbClr val="000000"/>
                </a:solidFill>
                <a:uFill>
                  <a:solidFill>
                    <a:srgbClr val="000000"/>
                  </a:solidFill>
                </a:uFill>
                <a:latin typeface="Arial"/>
                <a:cs typeface="Arial"/>
                <a:sym typeface="Arial"/>
              </a:rPr>
              <a:t>Requires </a:t>
            </a:r>
            <a:r>
              <a:rPr sz="1687" i="1" kern="0">
                <a:solidFill>
                  <a:srgbClr val="000000"/>
                </a:solidFill>
                <a:uFill>
                  <a:solidFill>
                    <a:srgbClr val="000000"/>
                  </a:solidFill>
                </a:uFill>
                <a:latin typeface="Arial"/>
                <a:cs typeface="Arial"/>
                <a:sym typeface="Arial"/>
              </a:rPr>
              <a:t>O(n)</a:t>
            </a:r>
            <a:r>
              <a:rPr sz="1687" kern="0">
                <a:solidFill>
                  <a:srgbClr val="000000"/>
                </a:solidFill>
                <a:uFill>
                  <a:solidFill>
                    <a:srgbClr val="000000"/>
                  </a:solidFill>
                </a:uFill>
                <a:latin typeface="Arial"/>
                <a:cs typeface="Arial"/>
                <a:sym typeface="Arial"/>
              </a:rPr>
              <a:t> reads</a:t>
            </a:r>
          </a:p>
        </p:txBody>
      </p:sp>
      <p:pic>
        <p:nvPicPr>
          <p:cNvPr id="401" name="pasted-image.jpg"/>
          <p:cNvPicPr>
            <a:picLocks noChangeAspect="1"/>
          </p:cNvPicPr>
          <p:nvPr/>
        </p:nvPicPr>
        <p:blipFill>
          <a:blip r:embed="rId4"/>
          <a:srcRect l="24481" t="46256" r="1644" b="43957"/>
          <a:stretch>
            <a:fillRect/>
          </a:stretch>
        </p:blipFill>
        <p:spPr>
          <a:xfrm>
            <a:off x="1568666" y="2217421"/>
            <a:ext cx="2459595" cy="426837"/>
          </a:xfrm>
          <a:prstGeom prst="rect">
            <a:avLst/>
          </a:prstGeom>
          <a:ln w="12700">
            <a:miter lim="400000"/>
          </a:ln>
        </p:spPr>
      </p:pic>
      <p:sp>
        <p:nvSpPr>
          <p:cNvPr id="402" name="Shape 402"/>
          <p:cNvSpPr/>
          <p:nvPr/>
        </p:nvSpPr>
        <p:spPr>
          <a:xfrm>
            <a:off x="2443213" y="4149580"/>
            <a:ext cx="4257574" cy="641840"/>
          </a:xfrm>
          <a:prstGeom prst="rect">
            <a:avLst/>
          </a:prstGeom>
          <a:ln w="12700">
            <a:miter lim="400000"/>
          </a:ln>
          <a:extLst>
            <a:ext uri="{C572A759-6A51-4108-AA02-DFA0A04FC94B}">
              <ma14:wrappingTextBoxFlag xmlns:ma14="http://schemas.microsoft.com/office/mac/drawingml/2011/main" xmlns="" val="1"/>
            </a:ext>
          </a:extLst>
        </p:spPr>
        <p:txBody>
          <a:bodyPr wrap="none" lIns="28574" tIns="28574" rIns="28574" bIns="28574">
            <a:spAutoFit/>
          </a:bodyPr>
          <a:lstStyle/>
          <a:p>
            <a:pPr algn="ctr" defTabSz="482163" hangingPunct="0">
              <a:buClr>
                <a:srgbClr val="000000"/>
              </a:buClr>
              <a:defRPr>
                <a:uFill>
                  <a:solidFill>
                    <a:srgbClr val="000000"/>
                  </a:solidFill>
                </a:uFill>
                <a:latin typeface="Arial"/>
                <a:ea typeface="Arial"/>
                <a:cs typeface="Arial"/>
                <a:sym typeface="Arial"/>
              </a:defRPr>
            </a:pPr>
            <a:r>
              <a:rPr sz="1898" kern="0" dirty="0">
                <a:solidFill>
                  <a:srgbClr val="000000"/>
                </a:solidFill>
                <a:uFill>
                  <a:solidFill>
                    <a:srgbClr val="000000"/>
                  </a:solidFill>
                </a:uFill>
                <a:latin typeface="Arial"/>
                <a:cs typeface="Arial"/>
                <a:sym typeface="Arial"/>
              </a:rPr>
              <a:t>Hi-C analysis is conducted at a coarse </a:t>
            </a:r>
          </a:p>
          <a:p>
            <a:pPr algn="ctr" defTabSz="482163" hangingPunct="0">
              <a:buClr>
                <a:srgbClr val="000000"/>
              </a:buClr>
              <a:defRPr>
                <a:uFill>
                  <a:solidFill>
                    <a:srgbClr val="000000"/>
                  </a:solidFill>
                </a:uFill>
                <a:latin typeface="Arial"/>
                <a:ea typeface="Arial"/>
                <a:cs typeface="Arial"/>
                <a:sym typeface="Arial"/>
              </a:defRPr>
            </a:pPr>
            <a:r>
              <a:rPr sz="1898" kern="0" dirty="0">
                <a:solidFill>
                  <a:srgbClr val="000000"/>
                </a:solidFill>
                <a:uFill>
                  <a:solidFill>
                    <a:srgbClr val="000000"/>
                  </a:solidFill>
                </a:uFill>
                <a:latin typeface="Arial"/>
                <a:cs typeface="Arial"/>
                <a:sym typeface="Arial"/>
              </a:rPr>
              <a:t>resolution: </a:t>
            </a:r>
            <a:r>
              <a:rPr lang="en-US" sz="1898" kern="0" dirty="0">
                <a:solidFill>
                  <a:srgbClr val="000000"/>
                </a:solidFill>
                <a:uFill>
                  <a:solidFill>
                    <a:srgbClr val="000000"/>
                  </a:solidFill>
                </a:uFill>
                <a:latin typeface="Arial"/>
                <a:cs typeface="Arial"/>
                <a:sym typeface="Arial"/>
              </a:rPr>
              <a:t>typically </a:t>
            </a:r>
            <a:r>
              <a:rPr sz="1898" kern="0" dirty="0">
                <a:solidFill>
                  <a:srgbClr val="000000"/>
                </a:solidFill>
                <a:uFill>
                  <a:solidFill>
                    <a:srgbClr val="000000"/>
                  </a:solidFill>
                </a:uFill>
                <a:latin typeface="Arial"/>
                <a:cs typeface="Arial"/>
                <a:sym typeface="Arial"/>
              </a:rPr>
              <a:t>10kb-100kb</a:t>
            </a:r>
          </a:p>
        </p:txBody>
      </p:sp>
      <p:sp>
        <p:nvSpPr>
          <p:cNvPr id="2" name="Slide Number Placeholder 1">
            <a:extLst>
              <a:ext uri="{FF2B5EF4-FFF2-40B4-BE49-F238E27FC236}">
                <a16:creationId xmlns:a16="http://schemas.microsoft.com/office/drawing/2014/main" id="{6EEC4A90-5BF3-2188-BA1B-C52AE7FA4866}"/>
              </a:ext>
            </a:extLst>
          </p:cNvPr>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3412319858"/>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29.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3786</TotalTime>
  <Words>2742</Words>
  <Application>Microsoft Macintosh PowerPoint</Application>
  <PresentationFormat>On-screen Show (16:9)</PresentationFormat>
  <Paragraphs>897</Paragraphs>
  <Slides>70</Slides>
  <Notes>11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70</vt:i4>
      </vt:variant>
    </vt:vector>
  </HeadingPairs>
  <TitlesOfParts>
    <vt:vector size="82" baseType="lpstr">
      <vt:lpstr>ＭＳ Ｐゴシック</vt:lpstr>
      <vt:lpstr>Arial</vt:lpstr>
      <vt:lpstr>Calibri</vt:lpstr>
      <vt:lpstr>Calibri Light</vt:lpstr>
      <vt:lpstr>Gill Sans</vt:lpstr>
      <vt:lpstr>Helvetica</vt:lpstr>
      <vt:lpstr>Helvetica Light</vt:lpstr>
      <vt:lpstr>Trebuchet MS</vt:lpstr>
      <vt:lpstr>Wingdings</vt:lpstr>
      <vt:lpstr>Office Theme</vt:lpstr>
      <vt:lpstr>Document</vt:lpstr>
      <vt:lpstr>Equation</vt:lpstr>
      <vt:lpstr>3D Chromatin Architecture</vt:lpstr>
      <vt:lpstr>Outline</vt:lpstr>
      <vt:lpstr>Local regulatory elements do not fully explain gene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PowerPoint Presentation</vt:lpstr>
      <vt:lpstr>PowerPoint Presentation</vt:lpstr>
      <vt:lpstr>How does Hi-C contact count relate to 3D distance?</vt:lpstr>
      <vt:lpstr>Polymers exhibit predictable self-looping behavior</vt:lpstr>
      <vt:lpstr>Convert contact counts to 3D distance</vt:lpstr>
      <vt:lpstr>PowerPoint Presentation</vt:lpstr>
      <vt:lpstr>Can we infer 3D structure from Hi-C contacts?</vt:lpstr>
      <vt:lpstr>A simple distance matrix in 2D</vt:lpstr>
      <vt:lpstr>With perfect data, the problem is easy.</vt:lpstr>
      <vt:lpstr>With perfect data, the problem is easy.</vt:lpstr>
      <vt:lpstr>With perfect data, the problem is easy.</vt:lpstr>
      <vt:lpstr>With perfect data, the problem is easy.</vt:lpstr>
      <vt:lpstr>With noisy data, the problem is hard.</vt:lpstr>
      <vt:lpstr>With noisy data, the problem is hard.</vt:lpstr>
      <vt:lpstr>Instead, place points randomly</vt:lpstr>
      <vt:lpstr>Compute your own distance matrix</vt:lpstr>
      <vt:lpstr>Subtract the two matrices</vt:lpstr>
      <vt:lpstr>Square the values</vt:lpstr>
      <vt:lpstr>The sum of the values is a measure of the quality of the current solution</vt:lpstr>
      <vt:lpstr>The set of all possible point placements defines a surface</vt:lpstr>
      <vt:lpstr>Use calculus to compute the gradient</vt:lpstr>
      <vt:lpstr>Move the points according to the gradient</vt:lpstr>
      <vt:lpstr>Learning rate determines the step size</vt:lpstr>
      <vt:lpstr>Q: What if the surface is complex?</vt:lpstr>
      <vt:lpstr>The MDS objective is convex*</vt:lpstr>
      <vt:lpstr>PowerPoint Presentation</vt:lpstr>
      <vt:lpstr>PowerPoint Presentation</vt:lpstr>
      <vt:lpstr>PowerPoint Presentation</vt:lpstr>
      <vt:lpstr>PowerPoint Presentation</vt:lpstr>
      <vt:lpstr>PowerPoint Presentation</vt:lpstr>
      <vt:lpstr>Yes, we can we infer 3D structure from Hi-C contacts</vt:lpstr>
      <vt:lpstr>PowerPoint Presentation</vt:lpstr>
      <vt:lpstr>PowerPoint Presentation</vt:lpstr>
      <vt:lpstr>PowerPoint Presentation</vt:lpstr>
      <vt:lpstr>PowerPoint Presentation</vt:lpstr>
      <vt:lpstr>Other considerations in 3D modeling</vt:lpstr>
      <vt:lpstr>PowerPoint Presentation</vt:lpstr>
      <vt:lpstr>PowerPoint Presentation</vt:lpstr>
      <vt:lpstr>PowerPoint Presentation</vt:lpstr>
      <vt:lpstr>PowerPoint Presentation</vt:lpstr>
      <vt:lpstr>PowerPoint Presentation</vt:lpstr>
      <vt:lpstr>Binomial p-value calculation</vt:lpstr>
      <vt:lpstr>PowerPoint Presentation</vt:lpstr>
      <vt:lpstr>Spline fitting  FDR control</vt:lpstr>
      <vt:lpstr>PowerPoint Presentation</vt:lpstr>
      <vt:lpstr>PowerPoint Presentation</vt:lpstr>
      <vt:lpstr>PowerPoint Presentation</vt:lpstr>
      <vt:lpstr>Increased statistical power</vt:lpstr>
      <vt:lpstr>HiC-DC uses a zero inflated negative binomial and models GC content and mappability</vt:lpstr>
      <vt:lpstr>HiC-DC yields improved apparent statistical power</vt:lpstr>
      <vt:lpstr>PowerPoint Presentation</vt:lpstr>
      <vt:lpstr>PowerPoint Presentation</vt:lpstr>
      <vt:lpstr>The genome exhibits self-interacting topologically associating domains (TADs)</vt:lpstr>
      <vt:lpstr>TADs are identified using directionality index plus an HMM</vt:lpstr>
      <vt:lpstr>Alternatively, TADs are identified using insulation score plus peak finding</vt:lpstr>
      <vt:lpstr>TADs are identified using insulation score plus peak finding</vt:lpstr>
      <vt:lpstr>PowerPoint Presentation</vt:lpstr>
      <vt:lpstr>HiCCUPs identifies loops using a set of four filters</vt:lpstr>
      <vt:lpstr>Loop domains are identified by the Arrowhead algorithm</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fit 6 billion nucleotides into a 10 micron nucleus</dc:title>
  <dc:creator>William Noble</dc:creator>
  <cp:lastModifiedBy>Bill Noble</cp:lastModifiedBy>
  <cp:revision>102</cp:revision>
  <dcterms:created xsi:type="dcterms:W3CDTF">2015-09-23T19:38:49Z</dcterms:created>
  <dcterms:modified xsi:type="dcterms:W3CDTF">2026-05-07T16:25:49Z</dcterms:modified>
</cp:coreProperties>
</file>